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115"/>
  </p:notesMasterIdLst>
  <p:sldIdLst>
    <p:sldId id="382" r:id="rId2"/>
    <p:sldId id="280" r:id="rId3"/>
    <p:sldId id="331" r:id="rId4"/>
    <p:sldId id="257" r:id="rId5"/>
    <p:sldId id="258" r:id="rId6"/>
    <p:sldId id="261" r:id="rId7"/>
    <p:sldId id="263" r:id="rId8"/>
    <p:sldId id="289" r:id="rId9"/>
    <p:sldId id="277" r:id="rId10"/>
    <p:sldId id="307" r:id="rId11"/>
    <p:sldId id="488" r:id="rId12"/>
    <p:sldId id="489" r:id="rId13"/>
    <p:sldId id="490" r:id="rId14"/>
    <p:sldId id="491" r:id="rId15"/>
    <p:sldId id="492" r:id="rId16"/>
    <p:sldId id="493" r:id="rId17"/>
    <p:sldId id="494" r:id="rId18"/>
    <p:sldId id="496" r:id="rId19"/>
    <p:sldId id="497" r:id="rId20"/>
    <p:sldId id="498" r:id="rId21"/>
    <p:sldId id="499" r:id="rId22"/>
    <p:sldId id="500" r:id="rId23"/>
    <p:sldId id="501" r:id="rId24"/>
    <p:sldId id="502" r:id="rId25"/>
    <p:sldId id="504" r:id="rId26"/>
    <p:sldId id="505" r:id="rId27"/>
    <p:sldId id="506" r:id="rId28"/>
    <p:sldId id="507" r:id="rId29"/>
    <p:sldId id="508" r:id="rId30"/>
    <p:sldId id="509" r:id="rId31"/>
    <p:sldId id="486" r:id="rId32"/>
    <p:sldId id="278" r:id="rId33"/>
    <p:sldId id="487" r:id="rId34"/>
    <p:sldId id="308" r:id="rId35"/>
    <p:sldId id="309" r:id="rId36"/>
    <p:sldId id="375" r:id="rId37"/>
    <p:sldId id="363" r:id="rId38"/>
    <p:sldId id="364" r:id="rId39"/>
    <p:sldId id="311" r:id="rId40"/>
    <p:sldId id="310" r:id="rId41"/>
    <p:sldId id="329" r:id="rId42"/>
    <p:sldId id="265" r:id="rId43"/>
    <p:sldId id="270" r:id="rId44"/>
    <p:sldId id="271" r:id="rId45"/>
    <p:sldId id="274" r:id="rId46"/>
    <p:sldId id="384" r:id="rId47"/>
    <p:sldId id="273" r:id="rId48"/>
    <p:sldId id="276" r:id="rId49"/>
    <p:sldId id="283" r:id="rId50"/>
    <p:sldId id="296" r:id="rId51"/>
    <p:sldId id="305" r:id="rId52"/>
    <p:sldId id="428" r:id="rId53"/>
    <p:sldId id="446" r:id="rId54"/>
    <p:sldId id="369" r:id="rId55"/>
    <p:sldId id="447" r:id="rId56"/>
    <p:sldId id="427" r:id="rId57"/>
    <p:sldId id="450" r:id="rId58"/>
    <p:sldId id="284" r:id="rId59"/>
    <p:sldId id="313" r:id="rId60"/>
    <p:sldId id="285" r:id="rId61"/>
    <p:sldId id="295" r:id="rId62"/>
    <p:sldId id="433" r:id="rId63"/>
    <p:sldId id="288" r:id="rId64"/>
    <p:sldId id="330" r:id="rId65"/>
    <p:sldId id="448" r:id="rId66"/>
    <p:sldId id="432" r:id="rId67"/>
    <p:sldId id="449" r:id="rId68"/>
    <p:sldId id="377" r:id="rId69"/>
    <p:sldId id="453" r:id="rId70"/>
    <p:sldId id="452" r:id="rId71"/>
    <p:sldId id="430" r:id="rId72"/>
    <p:sldId id="434" r:id="rId73"/>
    <p:sldId id="431" r:id="rId74"/>
    <p:sldId id="451" r:id="rId75"/>
    <p:sldId id="458" r:id="rId76"/>
    <p:sldId id="454" r:id="rId77"/>
    <p:sldId id="459" r:id="rId78"/>
    <p:sldId id="455" r:id="rId79"/>
    <p:sldId id="460" r:id="rId80"/>
    <p:sldId id="456" r:id="rId81"/>
    <p:sldId id="461" r:id="rId82"/>
    <p:sldId id="457" r:id="rId83"/>
    <p:sldId id="462" r:id="rId84"/>
    <p:sldId id="463" r:id="rId85"/>
    <p:sldId id="435" r:id="rId86"/>
    <p:sldId id="444" r:id="rId87"/>
    <p:sldId id="464" r:id="rId88"/>
    <p:sldId id="467" r:id="rId89"/>
    <p:sldId id="465" r:id="rId90"/>
    <p:sldId id="468" r:id="rId91"/>
    <p:sldId id="466" r:id="rId92"/>
    <p:sldId id="470" r:id="rId93"/>
    <p:sldId id="469" r:id="rId94"/>
    <p:sldId id="484" r:id="rId95"/>
    <p:sldId id="485" r:id="rId96"/>
    <p:sldId id="471" r:id="rId97"/>
    <p:sldId id="472" r:id="rId98"/>
    <p:sldId id="474" r:id="rId99"/>
    <p:sldId id="475" r:id="rId100"/>
    <p:sldId id="438" r:id="rId101"/>
    <p:sldId id="473" r:id="rId102"/>
    <p:sldId id="476" r:id="rId103"/>
    <p:sldId id="439" r:id="rId104"/>
    <p:sldId id="436" r:id="rId105"/>
    <p:sldId id="477" r:id="rId106"/>
    <p:sldId id="478" r:id="rId107"/>
    <p:sldId id="483" r:id="rId108"/>
    <p:sldId id="479" r:id="rId109"/>
    <p:sldId id="437" r:id="rId110"/>
    <p:sldId id="480" r:id="rId111"/>
    <p:sldId id="481" r:id="rId112"/>
    <p:sldId id="482" r:id="rId113"/>
    <p:sldId id="441" r:id="rId114"/>
  </p:sldIdLst>
  <p:sldSz cx="12192000" cy="6858000"/>
  <p:notesSz cx="6858000" cy="98742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2080" autoAdjust="0"/>
  </p:normalViewPr>
  <p:slideViewPr>
    <p:cSldViewPr snapToGrid="0">
      <p:cViewPr varScale="1">
        <p:scale>
          <a:sx n="114" d="100"/>
          <a:sy n="114" d="100"/>
        </p:scale>
        <p:origin x="18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4DB155-3364-4ADD-B1A9-0359FF6A9FC6}" type="datetimeFigureOut">
              <a:rPr kumimoji="1" lang="ja-JP" altLang="en-US" smtClean="0"/>
              <a:t>2020/12/8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66725" y="1233488"/>
            <a:ext cx="5924550" cy="3333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751983"/>
            <a:ext cx="5486400" cy="388798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71800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9378824"/>
            <a:ext cx="2971800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848352-1B98-4804-9CE3-6974B48A5A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8328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8713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7176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7547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8158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4756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09853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02033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88360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25037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74353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4104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41069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07903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26037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26514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48718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26197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76654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55696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84464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70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76611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72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820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05781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73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26445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74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86612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75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24728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76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85477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77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31402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78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79438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79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95628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80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46494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81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69531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82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6652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29682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83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65568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86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27162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87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75081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88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00797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89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0169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90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17295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91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72498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92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95715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93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299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94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343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82009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95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98207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96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01727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97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84795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98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69790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99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45702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101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61739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102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550729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105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71559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106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878717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107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109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537732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108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766147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110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586308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111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80501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112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7754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9386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079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48352-1B98-4804-9CE3-6974B48A5A65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8426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F9CBF-9277-4391-B092-38EC13FCB7BF}" type="datetime1">
              <a:rPr kumimoji="1" lang="ja-JP" altLang="en-US" smtClean="0"/>
              <a:t>2020/12/8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987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C7D9-E854-4B24-B5DC-1602D2B5CC6B}" type="datetime1">
              <a:rPr kumimoji="1" lang="ja-JP" altLang="en-US" smtClean="0"/>
              <a:t>2020/12/8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9385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2F1A3-1D4A-41C7-B440-6BB96B6C814F}" type="datetime1">
              <a:rPr kumimoji="1" lang="ja-JP" altLang="en-US" smtClean="0"/>
              <a:t>2020/12/8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3014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32E3-0B86-46FD-9279-BB11B81F5DB5}" type="datetime1">
              <a:rPr kumimoji="1" lang="ja-JP" altLang="en-US" smtClean="0"/>
              <a:t>2020/12/8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5811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15FDB-B60B-480C-B2DD-39EB4331C132}" type="datetime1">
              <a:rPr kumimoji="1" lang="ja-JP" altLang="en-US" smtClean="0"/>
              <a:t>2020/12/8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6743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82A7A-A962-449B-BE1D-33A064148EA3}" type="datetime1">
              <a:rPr kumimoji="1" lang="ja-JP" altLang="en-US" smtClean="0"/>
              <a:t>2020/12/8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1430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5FACE-E8B9-453B-8E14-E0DD3BB9C6CD}" type="datetime1">
              <a:rPr kumimoji="1" lang="ja-JP" altLang="en-US" smtClean="0"/>
              <a:t>2020/12/8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8529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5A422-7226-4321-BA96-DC089FAE4579}" type="datetime1">
              <a:rPr kumimoji="1" lang="ja-JP" altLang="en-US" smtClean="0"/>
              <a:t>2020/12/8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9784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2111F-BAC3-4D59-BE66-EEF4795323F2}" type="datetime1">
              <a:rPr kumimoji="1" lang="ja-JP" altLang="en-US" smtClean="0"/>
              <a:t>2020/12/8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2960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C7D3-28B0-45C6-874A-4899FA21DBAD}" type="datetime1">
              <a:rPr kumimoji="1" lang="ja-JP" altLang="en-US" smtClean="0"/>
              <a:t>2020/12/8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9265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63C55-590F-477D-9454-5E7C90518C31}" type="datetime1">
              <a:rPr kumimoji="1" lang="ja-JP" altLang="en-US" smtClean="0"/>
              <a:t>2020/12/8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5337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B348BD-603F-4FB6-983F-29D7BE6DB16B}" type="datetime1">
              <a:rPr kumimoji="1" lang="ja-JP" altLang="en-US" smtClean="0"/>
              <a:t>2020/12/8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83C381-2822-4F05-8A88-66F73725C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3038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expo.io/versions/latest/sdk/imagepicker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channel9.msdn.com/Blogs/livedevopsinjapan/6min-DevOps-1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slideshare.net/jallspaw/10-deploys-per-day-dev-and-ops-cooperation-at-flickr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techlife.cookpad.com/entry/2018/02/10/150709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cloud.google.com/blog/ja/products/gcp/using-the-four-keys-to-measure-your-devops-performance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.classmethod.jp/articles/value-stream-mapping/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logmi.jp/tech/articles/282800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intan.jp/?p=5952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intan.jp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https://tidev-aizu.connpass.com/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hrmos.co/pages/tissaiyo/jobs/20100400011" TargetMode="Externa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kaopiz.com/ja-news-cross-platform-framework-flutter-vs-react-native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ja.reactjs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eactnative.dev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elements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elements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vigation.org/docs/stack-navigator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hyperlink" Target="https://reactnavigation.org/docs/drawer-navigator" TargetMode="External"/><Relationship Id="rId4" Type="http://schemas.openxmlformats.org/officeDocument/2006/relationships/hyperlink" Target="https://reactnavigation.org/docs/bottom-tab-navigator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0F0EF7C3-B4CE-46CB-B776-74221400E4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6" t="19408" r="8837" b="24683"/>
          <a:stretch/>
        </p:blipFill>
        <p:spPr bwMode="auto">
          <a:xfrm>
            <a:off x="-3611" y="0"/>
            <a:ext cx="1219561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2A3DBDE-FD41-4AD3-87B1-A8013220473E}"/>
              </a:ext>
            </a:extLst>
          </p:cNvPr>
          <p:cNvSpPr txBox="1"/>
          <p:nvPr/>
        </p:nvSpPr>
        <p:spPr>
          <a:xfrm>
            <a:off x="3611" y="1257301"/>
            <a:ext cx="12188389" cy="386987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tIns="360000" bIns="360000" rtlCol="0" anchor="ctr">
            <a:noAutofit/>
          </a:bodyPr>
          <a:lstStyle/>
          <a:p>
            <a:pPr algn="ctr"/>
            <a:r>
              <a:rPr lang="en-US" altLang="ja-JP" sz="14000" b="1">
                <a:solidFill>
                  <a:srgbClr val="FF006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r>
              <a:rPr lang="ja-JP" altLang="en-US" sz="6000" b="1">
                <a:solidFill>
                  <a:srgbClr val="FF006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lang="en-US" altLang="ja-JP" sz="6000" b="1">
                <a:solidFill>
                  <a:srgbClr val="FF006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Hands-on</a:t>
            </a:r>
            <a:endParaRPr lang="en-US" altLang="ja-JP" sz="5400" b="1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5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r>
              <a:rPr lang="ja-JP" altLang="en-US" sz="5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Dev</a:t>
            </a:r>
            <a:r>
              <a:rPr lang="ja-JP" altLang="en-US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Engineer</a:t>
            </a:r>
            <a:r>
              <a:rPr lang="ja-JP" altLang="en-US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5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TAIKEN</a:t>
            </a:r>
            <a:endParaRPr lang="ja-JP" altLang="en-US" sz="54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0806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11018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ハンズオンのスケジュール（全体</a:t>
            </a:r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120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分）　</a:t>
            </a:r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TODO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　最後に見直す</a:t>
            </a:r>
            <a:endParaRPr kumimoji="1" lang="en-US" altLang="ja-JP" sz="2800" b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C05F45D-7830-43E3-8A6B-C907EAE8F0D7}"/>
              </a:ext>
            </a:extLst>
          </p:cNvPr>
          <p:cNvSpPr txBox="1"/>
          <p:nvPr/>
        </p:nvSpPr>
        <p:spPr>
          <a:xfrm>
            <a:off x="4563014" y="2696425"/>
            <a:ext cx="29498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開発（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100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分）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画面遷移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休憩（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分）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Login</a:t>
            </a:r>
          </a:p>
          <a:p>
            <a:pPr>
              <a:lnSpc>
                <a:spcPts val="24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Logout</a:t>
            </a:r>
          </a:p>
          <a:p>
            <a:pPr>
              <a:lnSpc>
                <a:spcPts val="24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休憩（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分）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Home</a:t>
            </a:r>
          </a:p>
          <a:p>
            <a:pPr>
              <a:lnSpc>
                <a:spcPts val="24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Pick</a:t>
            </a:r>
          </a:p>
          <a:p>
            <a:pPr>
              <a:lnSpc>
                <a:spcPts val="24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休憩（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分）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87B8056-8F6B-44D7-AE9A-4B88B17435E3}"/>
              </a:ext>
            </a:extLst>
          </p:cNvPr>
          <p:cNvSpPr txBox="1"/>
          <p:nvPr/>
        </p:nvSpPr>
        <p:spPr>
          <a:xfrm>
            <a:off x="755773" y="2691118"/>
            <a:ext cx="29498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開発準備（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45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分）</a:t>
            </a:r>
            <a:endParaRPr kumimoji="1" lang="en-US" altLang="ja-JP" sz="2000">
              <a:highlight>
                <a:srgbClr val="FFFF00"/>
              </a:highligh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入門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プロジェクトの準備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Open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API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の活用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アプリの起動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休憩（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分）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952C479-7B75-44D9-BDF3-616005DA247A}"/>
              </a:ext>
            </a:extLst>
          </p:cNvPr>
          <p:cNvSpPr txBox="1"/>
          <p:nvPr/>
        </p:nvSpPr>
        <p:spPr>
          <a:xfrm>
            <a:off x="755776" y="1685108"/>
            <a:ext cx="3663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オープニング（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15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分）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934DDC5-AAF0-4653-A5E9-3897E0933B13}"/>
              </a:ext>
            </a:extLst>
          </p:cNvPr>
          <p:cNvSpPr txBox="1"/>
          <p:nvPr/>
        </p:nvSpPr>
        <p:spPr>
          <a:xfrm>
            <a:off x="8090670" y="2721112"/>
            <a:ext cx="2949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クロージング（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分）</a:t>
            </a:r>
            <a:endParaRPr kumimoji="1" lang="en-US" altLang="ja-JP" sz="2000">
              <a:highlight>
                <a:srgbClr val="FFFF00"/>
              </a:highligh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アンケート（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分）</a:t>
            </a:r>
            <a:endParaRPr kumimoji="1" lang="en-US" altLang="ja-JP" sz="2000">
              <a:highlight>
                <a:srgbClr val="FFFF00"/>
              </a:highlight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矢印: 右 4">
            <a:extLst>
              <a:ext uri="{FF2B5EF4-FFF2-40B4-BE49-F238E27FC236}">
                <a16:creationId xmlns:a16="http://schemas.microsoft.com/office/drawing/2014/main" id="{C28D3AA8-4BFD-4BEC-BCF2-9B63378C4902}"/>
              </a:ext>
            </a:extLst>
          </p:cNvPr>
          <p:cNvSpPr/>
          <p:nvPr/>
        </p:nvSpPr>
        <p:spPr>
          <a:xfrm rot="5400000">
            <a:off x="1663702" y="2259306"/>
            <a:ext cx="316175" cy="25772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CDF59D9F-6942-483A-AE86-BDF85D6CEED9}"/>
              </a:ext>
            </a:extLst>
          </p:cNvPr>
          <p:cNvSpPr/>
          <p:nvPr/>
        </p:nvSpPr>
        <p:spPr>
          <a:xfrm>
            <a:off x="3579010" y="3382688"/>
            <a:ext cx="316175" cy="25772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矢印: 右 15">
            <a:extLst>
              <a:ext uri="{FF2B5EF4-FFF2-40B4-BE49-F238E27FC236}">
                <a16:creationId xmlns:a16="http://schemas.microsoft.com/office/drawing/2014/main" id="{CABADA7D-3165-4E1B-9C4E-EE9D429A519B}"/>
              </a:ext>
            </a:extLst>
          </p:cNvPr>
          <p:cNvSpPr/>
          <p:nvPr/>
        </p:nvSpPr>
        <p:spPr>
          <a:xfrm>
            <a:off x="6965586" y="3328804"/>
            <a:ext cx="316175" cy="25772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971DDA2-26F7-4687-B6E8-2711A5301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12534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17C0AAD-8973-4C23-B1AD-AE1D98856FB9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5CD8A2-A046-4173-8123-BAE2FE8F1EB5}"/>
              </a:ext>
            </a:extLst>
          </p:cNvPr>
          <p:cNvSpPr txBox="1"/>
          <p:nvPr/>
        </p:nvSpPr>
        <p:spPr>
          <a:xfrm>
            <a:off x="0" y="900000"/>
            <a:ext cx="12188389" cy="47964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tIns="360000" bIns="360000" rtlCol="0" anchor="ctr">
            <a:noAutofit/>
          </a:bodyPr>
          <a:lstStyle/>
          <a:p>
            <a:pPr algn="ctr"/>
            <a:r>
              <a:rPr lang="en-US" altLang="ja-JP" sz="4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Logout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21E0297-002D-4A75-89F3-0A09CB178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100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495284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339AF8B-A6C7-4179-895B-21E7B206D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746" y="775140"/>
            <a:ext cx="2475707" cy="5307719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Logout</a:t>
            </a:r>
            <a:endParaRPr kumimoji="1" lang="ja-JP" altLang="en-US" sz="2800" b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101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8850700-9C57-4AAB-AAEA-08BA696A0C3B}"/>
              </a:ext>
            </a:extLst>
          </p:cNvPr>
          <p:cNvSpPr txBox="1"/>
          <p:nvPr/>
        </p:nvSpPr>
        <p:spPr>
          <a:xfrm>
            <a:off x="847517" y="2278389"/>
            <a:ext cx="4219783" cy="33701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{ useNavigation } from '@react-navigation/native';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React from 'react';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{ Button } from 'react-native-elements';</a:t>
            </a:r>
          </a:p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useUserContext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'../../contexts/UserContext'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{ Page, mainPage } from './MainPage';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Component: React.FC = () =&gt; {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userContext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useUserContext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const navigation = useNavigation();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const logout =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 =&gt;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userContext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logout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navigation.navigate('login');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&lt;Page&gt;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&lt;Button title="Logout" onPress={logout} /&gt;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&lt;/Page&gt;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export default mainPage('logout', Component, 'lock');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C8513DE-0903-4E79-8268-C39B3548B706}"/>
              </a:ext>
            </a:extLst>
          </p:cNvPr>
          <p:cNvSpPr txBox="1"/>
          <p:nvPr/>
        </p:nvSpPr>
        <p:spPr>
          <a:xfrm>
            <a:off x="4791273" y="2124500"/>
            <a:ext cx="1428750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Logout</a:t>
            </a:r>
          </a:p>
        </p:txBody>
      </p:sp>
    </p:spTree>
    <p:extLst>
      <p:ext uri="{BB962C8B-B14F-4D97-AF65-F5344CB8AC3E}">
        <p14:creationId xmlns:p14="http://schemas.microsoft.com/office/powerpoint/2010/main" val="353846239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1DB0DC4-1E0B-4CAF-A9E9-CF32DE90C4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E6C0935-0A6F-43DF-AFCF-0B908AEEA715}"/>
              </a:ext>
            </a:extLst>
          </p:cNvPr>
          <p:cNvSpPr txBox="1"/>
          <p:nvPr/>
        </p:nvSpPr>
        <p:spPr>
          <a:xfrm>
            <a:off x="11040894" y="167318"/>
            <a:ext cx="984114" cy="4510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Work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339AF8B-A6C7-4179-895B-21E7B206D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746" y="775140"/>
            <a:ext cx="2475707" cy="5307719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Logout</a:t>
            </a:r>
            <a:endParaRPr kumimoji="1" lang="ja-JP" altLang="en-US" sz="2800" b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102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8850700-9C57-4AAB-AAEA-08BA696A0C3B}"/>
              </a:ext>
            </a:extLst>
          </p:cNvPr>
          <p:cNvSpPr txBox="1"/>
          <p:nvPr/>
        </p:nvSpPr>
        <p:spPr>
          <a:xfrm>
            <a:off x="847517" y="2278389"/>
            <a:ext cx="4219783" cy="33701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{ useNavigation } from '@react-navigation/native';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React from 'react';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{ Button } from 'react-native-elements';</a:t>
            </a:r>
          </a:p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useUserContext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'../../contexts/UserContext'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{ Page, mainPage } from './MainPage';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Component: React.FC = () =&gt; {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userContext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useUserContext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const navigation = useNavigation();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const logout =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 =&gt;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userContext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logout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navigation.navigate('login');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&lt;Page&gt;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&lt;Button title="Logout" onPress={logout} /&gt;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&lt;/Page&gt;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export default mainPage('logout', Component, 'lock');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C8513DE-0903-4E79-8268-C39B3548B706}"/>
              </a:ext>
            </a:extLst>
          </p:cNvPr>
          <p:cNvSpPr txBox="1"/>
          <p:nvPr/>
        </p:nvSpPr>
        <p:spPr>
          <a:xfrm>
            <a:off x="4791273" y="2124500"/>
            <a:ext cx="1428750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Logout</a:t>
            </a:r>
          </a:p>
        </p:txBody>
      </p:sp>
    </p:spTree>
    <p:extLst>
      <p:ext uri="{BB962C8B-B14F-4D97-AF65-F5344CB8AC3E}">
        <p14:creationId xmlns:p14="http://schemas.microsoft.com/office/powerpoint/2010/main" val="10929967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17C0AAD-8973-4C23-B1AD-AE1D98856FB9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F448A2C-9C5D-4263-A831-BD5C7B1E0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103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8544EB1-22BF-4606-ACA2-4CD6D52124F0}"/>
              </a:ext>
            </a:extLst>
          </p:cNvPr>
          <p:cNvSpPr txBox="1"/>
          <p:nvPr/>
        </p:nvSpPr>
        <p:spPr>
          <a:xfrm>
            <a:off x="622570" y="900000"/>
            <a:ext cx="10846341" cy="47964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tIns="360000" bIns="360000" rtlCol="0" anchor="ctr">
            <a:noAutofit/>
          </a:bodyPr>
          <a:lstStyle/>
          <a:p>
            <a:r>
              <a:rPr lang="en-US" altLang="ja-JP" sz="4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r>
            <a:r>
              <a:rPr lang="ja-JP" altLang="en-US" sz="4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分休憩</a:t>
            </a:r>
            <a:endParaRPr lang="en-US" altLang="ja-JP" sz="44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en-US" altLang="ja-JP" sz="44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4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休憩中は質問</a:t>
            </a:r>
            <a:r>
              <a:rPr lang="en-US" altLang="ja-JP" sz="4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OK</a:t>
            </a:r>
            <a:r>
              <a:rPr lang="ja-JP" altLang="en-US" sz="4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です！</a:t>
            </a:r>
            <a:endParaRPr lang="en-US" altLang="ja-JP" sz="44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542205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17C0AAD-8973-4C23-B1AD-AE1D98856FB9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5CD8A2-A046-4173-8123-BAE2FE8F1EB5}"/>
              </a:ext>
            </a:extLst>
          </p:cNvPr>
          <p:cNvSpPr txBox="1"/>
          <p:nvPr/>
        </p:nvSpPr>
        <p:spPr>
          <a:xfrm>
            <a:off x="0" y="900000"/>
            <a:ext cx="12188389" cy="47964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tIns="360000" bIns="360000" rtlCol="0" anchor="ctr">
            <a:noAutofit/>
          </a:bodyPr>
          <a:lstStyle/>
          <a:p>
            <a:pPr algn="ctr"/>
            <a:r>
              <a:rPr lang="en-US" altLang="ja-JP" sz="4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Home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21E0297-002D-4A75-89F3-0A09CB178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104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77010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F6DF2A1-8B1A-4B46-A72D-7A301280070A}"/>
              </a:ext>
            </a:extLst>
          </p:cNvPr>
          <p:cNvSpPr txBox="1"/>
          <p:nvPr/>
        </p:nvSpPr>
        <p:spPr>
          <a:xfrm>
            <a:off x="715816" y="1308543"/>
            <a:ext cx="10888049" cy="2913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ゴミ拾い管理まわりのデータと処理をまとめた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TrashContext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を作成しています。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－ ゴミ拾い一覧の取得処理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－ ゴミ拾いの登録処理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－ ゴミ拾い一覧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－ ポイント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src/contexts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ディレクトリの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TrashContext.tsx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ファイルを確認しましょう。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9067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ゴミ拾い管理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105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145851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9067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TrashContext</a:t>
            </a:r>
            <a:endParaRPr kumimoji="1" lang="ja-JP" altLang="en-US" sz="2800" b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106</a:t>
            </a:fld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B9DFCA5-4259-4A89-8DEC-1FA7BFEE7873}"/>
              </a:ext>
            </a:extLst>
          </p:cNvPr>
          <p:cNvSpPr txBox="1"/>
          <p:nvPr/>
        </p:nvSpPr>
        <p:spPr>
          <a:xfrm>
            <a:off x="1750338" y="1353631"/>
            <a:ext cx="6079212" cy="47551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{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useContext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BackendService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'../backend/BackendService'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Trash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'../backend/generated-rest-client'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ContextValueType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getTrashList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postTrash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trash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Blob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trashList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Trash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[];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number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TrashContext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createContext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ContextValueType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&gt;({}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ContextValueType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useTrashContext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()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useContext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TrashContext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TrashContextProvider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FC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({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children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})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trashList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setTrashList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]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Trash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[]&gt;([]);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contextValue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ContextValueType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getTrashList: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()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BackendService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getTrashList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.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setTrashList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},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postTrash: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trash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BackendService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postTrash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trash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.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setTrashList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trashList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]));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},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trashList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point: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trashList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reduce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trash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trash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};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TrashContext.Provider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contextValue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children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TrashContext.Provider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4B7A297-8250-498A-B044-CC5B4DE822B6}"/>
              </a:ext>
            </a:extLst>
          </p:cNvPr>
          <p:cNvSpPr txBox="1"/>
          <p:nvPr/>
        </p:nvSpPr>
        <p:spPr>
          <a:xfrm>
            <a:off x="6943727" y="3731205"/>
            <a:ext cx="2733674" cy="128721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コンテクスト、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コンテクストを取得するフック、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コンテクストプロバイダー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を実装して</a:t>
            </a: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export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しています。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34A77C8-396A-4035-A9C0-7C49ED7C374D}"/>
              </a:ext>
            </a:extLst>
          </p:cNvPr>
          <p:cNvSpPr txBox="1"/>
          <p:nvPr/>
        </p:nvSpPr>
        <p:spPr>
          <a:xfrm>
            <a:off x="10826496" y="169054"/>
            <a:ext cx="1249569" cy="451021"/>
          </a:xfrm>
          <a:prstGeom prst="rect">
            <a:avLst/>
          </a:prstGeom>
          <a:solidFill>
            <a:schemeClr val="accent6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Reading</a:t>
            </a:r>
          </a:p>
        </p:txBody>
      </p:sp>
    </p:spTree>
    <p:extLst>
      <p:ext uri="{BB962C8B-B14F-4D97-AF65-F5344CB8AC3E}">
        <p14:creationId xmlns:p14="http://schemas.microsoft.com/office/powerpoint/2010/main" val="397013332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Home</a:t>
            </a:r>
            <a:endParaRPr kumimoji="1" lang="ja-JP" altLang="en-US" sz="2800" b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107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8850700-9C57-4AAB-AAEA-08BA696A0C3B}"/>
              </a:ext>
            </a:extLst>
          </p:cNvPr>
          <p:cNvSpPr txBox="1"/>
          <p:nvPr/>
        </p:nvSpPr>
        <p:spPr>
          <a:xfrm>
            <a:off x="5281347" y="1236959"/>
            <a:ext cx="4476958" cy="489364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React, 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{ 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from 'react';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{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, View } from 'react-native';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{ Card, Text } from 'react-native-elements';</a:t>
            </a:r>
          </a:p>
          <a:p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useTrashContext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'../../contexts/</a:t>
            </a:r>
            <a:r>
              <a:rPr lang="en-US" altLang="ja-JP" sz="900" b="0" dirty="0" err="1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TrashContext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ja-JP" altLang="en-US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ja-JP" sz="900" b="0" dirty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Component: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React.FC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= () =&gt; {</a:t>
            </a: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trashContext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useTrashContext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(()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 dirty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trashContext</a:t>
            </a:r>
            <a:r>
              <a:rPr lang="en-US" altLang="ja-JP" sz="900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getTrashList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}, []);</a:t>
            </a: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&lt;Page&gt;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&lt;Text style={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styles.lead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}&gt;Let's go pick up trash!&lt;/Text&gt;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&lt;Text style={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styles.point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}&gt;</a:t>
            </a:r>
          </a:p>
          <a:p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  {</a:t>
            </a:r>
            <a:r>
              <a:rPr lang="en-US" altLang="ja-JP" sz="900" b="0" dirty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trashContext</a:t>
            </a:r>
            <a:r>
              <a:rPr lang="en-US" altLang="ja-JP" sz="900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ja-JP" sz="900" b="0" dirty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&lt;Text style={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styles.unit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}&gt;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pt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&lt;/Text&gt;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&lt;/Text&gt;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&lt;View style={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styles.trashList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}&gt;</a:t>
            </a:r>
          </a:p>
          <a:p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  {</a:t>
            </a:r>
            <a:r>
              <a:rPr lang="en-US" altLang="ja-JP" sz="900" b="0" dirty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trashContext</a:t>
            </a:r>
            <a:r>
              <a:rPr lang="en-US" altLang="ja-JP" sz="900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trashList</a:t>
            </a:r>
            <a:r>
              <a:rPr lang="en-US" altLang="ja-JP" sz="900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trash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Card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900" b="0" dirty="0" err="1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containerStyle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 dirty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en-US" altLang="ja-JP" sz="900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trash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 dirty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 dirty="0" err="1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Card.Title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 dirty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trash</a:t>
            </a:r>
            <a:r>
              <a:rPr lang="en-US" altLang="ja-JP" sz="900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ja-JP" sz="900" b="0" dirty="0" err="1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Card.Title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 dirty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 dirty="0" err="1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Card.Divider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900" b="0" dirty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 dirty="0" err="1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Card.Image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source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{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uri</a:t>
            </a:r>
            <a:r>
              <a:rPr lang="en-US" altLang="ja-JP" sz="900" b="0" dirty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trash</a:t>
            </a:r>
            <a:r>
              <a:rPr lang="en-US" altLang="ja-JP" sz="900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imageUrl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900" b="0" dirty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Card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 dirty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))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ja-JP" sz="900" b="0" dirty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&lt;/View&gt;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&lt;/Page&gt;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export default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mainPage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('home', Component, 'home');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C8513DE-0903-4E79-8268-C39B3548B706}"/>
              </a:ext>
            </a:extLst>
          </p:cNvPr>
          <p:cNvSpPr txBox="1"/>
          <p:nvPr/>
        </p:nvSpPr>
        <p:spPr>
          <a:xfrm>
            <a:off x="8834578" y="1083070"/>
            <a:ext cx="1142802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Home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931F60C-A044-443E-88AC-A0BF6E052598}"/>
              </a:ext>
            </a:extLst>
          </p:cNvPr>
          <p:cNvSpPr txBox="1"/>
          <p:nvPr/>
        </p:nvSpPr>
        <p:spPr>
          <a:xfrm>
            <a:off x="457198" y="1236959"/>
            <a:ext cx="4476958" cy="30931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React from 'react';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{ activateKeepAwake } from 'expo-keep-awake';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RootNav from './components/pages/RootNav';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{ UserContextProvider } from './contexts/UserContext';</a:t>
            </a:r>
          </a:p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TrashContextProvider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'./contexts/TrashContext'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App: React.FC = () =&gt; {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if (__DEV__) {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activateKeepAwake();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&lt;UserContextProvider&gt;</a:t>
            </a: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TrashContextProvider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&lt;RootNav /&gt;</a:t>
            </a: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TrashContextProvider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&lt;/UserContextProvider&gt;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export default App;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410D0CA-4F64-4D5E-A52B-FC7B0C861558}"/>
              </a:ext>
            </a:extLst>
          </p:cNvPr>
          <p:cNvSpPr txBox="1"/>
          <p:nvPr/>
        </p:nvSpPr>
        <p:spPr>
          <a:xfrm>
            <a:off x="4191404" y="1083070"/>
            <a:ext cx="857052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C28A3C7-4D76-4154-8D8B-F0A127B5FC80}"/>
              </a:ext>
            </a:extLst>
          </p:cNvPr>
          <p:cNvSpPr txBox="1"/>
          <p:nvPr/>
        </p:nvSpPr>
        <p:spPr>
          <a:xfrm>
            <a:off x="457198" y="4709745"/>
            <a:ext cx="4476958" cy="128721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初期表示でデータ取得して表示するような場合は</a:t>
            </a: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React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が提供する</a:t>
            </a: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effect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フックを使用します。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第</a:t>
            </a: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引数に空配列を指定することで初期表示の時だけ第</a:t>
            </a: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引数に指定した処理を実行します。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117F18FD-9684-45E5-864F-8FD15DC80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6843" y="1242853"/>
            <a:ext cx="1554979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7431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E049400-A9BF-4467-980D-E7D0289E62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D897110-886A-4379-84E7-5CAED6E059F4}"/>
              </a:ext>
            </a:extLst>
          </p:cNvPr>
          <p:cNvSpPr txBox="1"/>
          <p:nvPr/>
        </p:nvSpPr>
        <p:spPr>
          <a:xfrm>
            <a:off x="11040894" y="167318"/>
            <a:ext cx="984114" cy="4510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Work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Home</a:t>
            </a:r>
            <a:endParaRPr kumimoji="1" lang="ja-JP" altLang="en-US" sz="2800" b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108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8850700-9C57-4AAB-AAEA-08BA696A0C3B}"/>
              </a:ext>
            </a:extLst>
          </p:cNvPr>
          <p:cNvSpPr txBox="1"/>
          <p:nvPr/>
        </p:nvSpPr>
        <p:spPr>
          <a:xfrm>
            <a:off x="5281347" y="1236959"/>
            <a:ext cx="4476958" cy="489364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React, 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{ 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from 'react';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{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, View } from 'react-native';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{ Card, Text } from 'react-native-elements';</a:t>
            </a:r>
          </a:p>
          <a:p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useTrashContext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'../../contexts/</a:t>
            </a:r>
            <a:r>
              <a:rPr lang="en-US" altLang="ja-JP" sz="900" b="0" dirty="0" err="1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TrashContext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ja-JP" altLang="en-US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ja-JP" sz="900" b="0" dirty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Component: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React.FC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= () =&gt; {</a:t>
            </a: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trashContext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useTrashContext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(()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 dirty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trashContext</a:t>
            </a:r>
            <a:r>
              <a:rPr lang="en-US" altLang="ja-JP" sz="900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getTrashList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}, []);</a:t>
            </a: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&lt;Page&gt;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&lt;Text style={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styles.lead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}&gt;Let's go pick up trash!&lt;/Text&gt;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&lt;Text style={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styles.point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}&gt;</a:t>
            </a:r>
          </a:p>
          <a:p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  {</a:t>
            </a:r>
            <a:r>
              <a:rPr lang="en-US" altLang="ja-JP" sz="900" b="0" dirty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trashContext</a:t>
            </a:r>
            <a:r>
              <a:rPr lang="en-US" altLang="ja-JP" sz="900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ja-JP" sz="900" b="0" dirty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&lt;Text style={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styles.unit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}&gt;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pt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&lt;/Text&gt;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&lt;/Text&gt;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&lt;View style={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styles.trashList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}&gt;</a:t>
            </a:r>
          </a:p>
          <a:p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  {</a:t>
            </a:r>
            <a:r>
              <a:rPr lang="en-US" altLang="ja-JP" sz="900" b="0" dirty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trashContext</a:t>
            </a:r>
            <a:r>
              <a:rPr lang="en-US" altLang="ja-JP" sz="900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trashList</a:t>
            </a:r>
            <a:r>
              <a:rPr lang="en-US" altLang="ja-JP" sz="900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trash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Card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900" b="0" dirty="0" err="1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containerStyle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 dirty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en-US" altLang="ja-JP" sz="900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trash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 dirty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 dirty="0" err="1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Card.Title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 dirty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trash</a:t>
            </a:r>
            <a:r>
              <a:rPr lang="en-US" altLang="ja-JP" sz="900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ja-JP" sz="900" b="0" dirty="0" err="1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Card.Title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 dirty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 dirty="0" err="1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Card.Divider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900" b="0" dirty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 dirty="0" err="1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Card.Image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source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{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uri</a:t>
            </a:r>
            <a:r>
              <a:rPr lang="en-US" altLang="ja-JP" sz="900" b="0" dirty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trash</a:t>
            </a:r>
            <a:r>
              <a:rPr lang="en-US" altLang="ja-JP" sz="900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imageUrl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900" b="0" dirty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Card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 dirty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))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ja-JP" sz="900" b="0" dirty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&lt;/View&gt;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&lt;/Page&gt;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export default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mainPage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('home', Component, 'home');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C8513DE-0903-4E79-8268-C39B3548B706}"/>
              </a:ext>
            </a:extLst>
          </p:cNvPr>
          <p:cNvSpPr txBox="1"/>
          <p:nvPr/>
        </p:nvSpPr>
        <p:spPr>
          <a:xfrm>
            <a:off x="8834578" y="1083070"/>
            <a:ext cx="1142802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Home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931F60C-A044-443E-88AC-A0BF6E052598}"/>
              </a:ext>
            </a:extLst>
          </p:cNvPr>
          <p:cNvSpPr txBox="1"/>
          <p:nvPr/>
        </p:nvSpPr>
        <p:spPr>
          <a:xfrm>
            <a:off x="457198" y="1236959"/>
            <a:ext cx="4476958" cy="30931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React from 'react';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{ activateKeepAwake } from 'expo-keep-awake';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RootNav from './components/pages/RootNav';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{ UserContextProvider } from './contexts/UserContext';</a:t>
            </a:r>
          </a:p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TrashContextProvider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'./contexts/TrashContext'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App: React.FC = () =&gt; {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if (__DEV__) {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activateKeepAwake();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&lt;UserContextProvider&gt;</a:t>
            </a: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TrashContextProvider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&lt;RootNav /&gt;</a:t>
            </a: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TrashContextProvider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&lt;/UserContextProvider&gt;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export default App;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410D0CA-4F64-4D5E-A52B-FC7B0C861558}"/>
              </a:ext>
            </a:extLst>
          </p:cNvPr>
          <p:cNvSpPr txBox="1"/>
          <p:nvPr/>
        </p:nvSpPr>
        <p:spPr>
          <a:xfrm>
            <a:off x="4191404" y="1083070"/>
            <a:ext cx="857052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C28A3C7-4D76-4154-8D8B-F0A127B5FC80}"/>
              </a:ext>
            </a:extLst>
          </p:cNvPr>
          <p:cNvSpPr txBox="1"/>
          <p:nvPr/>
        </p:nvSpPr>
        <p:spPr>
          <a:xfrm>
            <a:off x="457198" y="4709745"/>
            <a:ext cx="4476958" cy="128721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初期表示でデータ取得して表示するような場合は</a:t>
            </a: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React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が提供する</a:t>
            </a: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effect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フックを使用します。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第</a:t>
            </a: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引数に空配列を指定することで初期表示の時だけ第</a:t>
            </a: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引数に指定した処理を実行します。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117F18FD-9684-45E5-864F-8FD15DC80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6843" y="1242853"/>
            <a:ext cx="1554979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9210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17C0AAD-8973-4C23-B1AD-AE1D98856FB9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5CD8A2-A046-4173-8123-BAE2FE8F1EB5}"/>
              </a:ext>
            </a:extLst>
          </p:cNvPr>
          <p:cNvSpPr txBox="1"/>
          <p:nvPr/>
        </p:nvSpPr>
        <p:spPr>
          <a:xfrm>
            <a:off x="0" y="900000"/>
            <a:ext cx="12188389" cy="47964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tIns="360000" bIns="360000" rtlCol="0" anchor="ctr">
            <a:noAutofit/>
          </a:bodyPr>
          <a:lstStyle/>
          <a:p>
            <a:pPr algn="ctr"/>
            <a:r>
              <a:rPr lang="en-US" altLang="ja-JP" sz="4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Pick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21E0297-002D-4A75-89F3-0A09CB178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109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6747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17C0AAD-8973-4C23-B1AD-AE1D98856FB9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5CD8A2-A046-4173-8123-BAE2FE8F1EB5}"/>
              </a:ext>
            </a:extLst>
          </p:cNvPr>
          <p:cNvSpPr txBox="1"/>
          <p:nvPr/>
        </p:nvSpPr>
        <p:spPr>
          <a:xfrm>
            <a:off x="0" y="900000"/>
            <a:ext cx="12188389" cy="47964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tIns="360000" bIns="360000" rtlCol="0" anchor="ctr">
            <a:noAutofit/>
          </a:bodyPr>
          <a:lstStyle/>
          <a:p>
            <a:pPr algn="ctr"/>
            <a:r>
              <a:rPr lang="en-US" altLang="ja-JP" sz="4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r>
              <a:rPr lang="ja-JP" altLang="en-US" sz="4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入門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F448A2C-9C5D-4263-A831-BD5C7B1E0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676550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Pick</a:t>
            </a:r>
            <a:endParaRPr kumimoji="1" lang="ja-JP" altLang="en-US" sz="2800" b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4144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スマホのカメラで撮った写真、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またはライブラリにある写真を選択して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ゴミ拾い写真を登録します。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カメラ周りの処理を行う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expo-image-picker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というライブラリを使います。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ImagePicker</a:t>
            </a: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  <a:hlinkClick r:id="rId3"/>
              </a:rPr>
              <a:t>https://docs.expo.io/versions/latest/sdk/imagepicker/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110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D53A619-4F72-4EC5-A31D-AB2F7DD84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266" y="642275"/>
            <a:ext cx="2554608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173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ImagePicker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を使ったカメラの操作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111</a:t>
            </a:fld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E9A9CE5-AC85-4B23-A929-B0B6CC3D1CA8}"/>
              </a:ext>
            </a:extLst>
          </p:cNvPr>
          <p:cNvSpPr txBox="1"/>
          <p:nvPr/>
        </p:nvSpPr>
        <p:spPr>
          <a:xfrm>
            <a:off x="528372" y="1372740"/>
            <a:ext cx="5405704" cy="489364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ja-JP" altLang="en-US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ja-JP" sz="900" b="0" dirty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ImagePicker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'expo-image-picker'</a:t>
            </a:r>
            <a:endParaRPr lang="en-US" altLang="ja-JP" sz="900" b="0" dirty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{ 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ja-JP" altLang="en-US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ja-JP" sz="900" b="0" dirty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Component: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React.FC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= () =&gt; {</a:t>
            </a:r>
          </a:p>
          <a:p>
            <a:b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const navigation =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useNavigation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setImage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]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(()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(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()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ImagePicker</a:t>
            </a:r>
            <a:r>
              <a:rPr lang="en-US" altLang="ja-JP" sz="900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requestCameraRollPermissionsAsync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!==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'granted'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ja-JP" sz="900" b="0" dirty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'Sorry, we need camera roll permissions to make this work!'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}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})();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}, []);</a:t>
            </a: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takePhoto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()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ImagePicker</a:t>
            </a:r>
            <a:r>
              <a:rPr lang="en-US" altLang="ja-JP" sz="900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launchCameraAsync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mediaTypes</a:t>
            </a:r>
            <a:r>
              <a:rPr lang="en-US" altLang="ja-JP" sz="900" b="0" dirty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ImagePicker</a:t>
            </a:r>
            <a:r>
              <a:rPr lang="en-US" altLang="ja-JP" sz="900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MediaTypeOptions</a:t>
            </a:r>
            <a:r>
              <a:rPr lang="en-US" altLang="ja-JP" sz="900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Images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allowsEditing</a:t>
            </a:r>
            <a:r>
              <a:rPr lang="en-US" altLang="ja-JP" sz="900" b="0" dirty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 dirty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aspect: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 dirty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quality: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});</a:t>
            </a: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ja-JP" sz="900" b="0" dirty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ja-JP" sz="900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cancelled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setImage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ja-JP" sz="900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uri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};</a:t>
            </a:r>
          </a:p>
          <a:p>
            <a:endParaRPr lang="en-US" altLang="ja-JP" sz="900" dirty="0">
              <a:solidFill>
                <a:srgbClr val="1A1A1A"/>
              </a:solidFill>
              <a:latin typeface="Consolas" panose="020B0609020204030204" pitchFamily="49" charset="0"/>
            </a:endParaRP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endParaRPr lang="en-US" altLang="ja-JP" sz="900" b="0" dirty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9EE18A2-51BB-464B-8237-A4B0462567FA}"/>
              </a:ext>
            </a:extLst>
          </p:cNvPr>
          <p:cNvSpPr txBox="1"/>
          <p:nvPr/>
        </p:nvSpPr>
        <p:spPr>
          <a:xfrm>
            <a:off x="6096000" y="1372740"/>
            <a:ext cx="5257799" cy="489364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pickImage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()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ImagePicker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launchImageLibraryAsync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mediaTypes: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ImagePicker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MediaTypeOptions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Images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allowsEditing: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aspect: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quality: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});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!result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cancelled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setImage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uri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};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const pickUpTrash = () =&gt;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setImage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navigation.navigate('home');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&lt;Page&gt;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&lt;Text style={styles.lead}&gt;Let's go pick up trash!&lt;/Text&gt;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&lt;View style={styles.select}&gt;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&lt;Button title="Take a photo"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onPress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takePhoto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/&gt;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&lt;Text style={styles.or}&gt;or&lt;/Text&gt;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&lt;Button title="Pick an image"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onPress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pickImage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/&gt;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&lt;/View&gt;</a:t>
            </a: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{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!==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source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{{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uri: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&lt;Button title="Pick up trash!" buttonStyle={styles.upload}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onPress={pickUpTrash} disabled={image === ''} /&gt;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&lt;/Page&gt;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export default mainPage('pick', Component, 'camera');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165823A-2BE7-480D-9FE1-ECE14A840526}"/>
              </a:ext>
            </a:extLst>
          </p:cNvPr>
          <p:cNvSpPr txBox="1"/>
          <p:nvPr/>
        </p:nvSpPr>
        <p:spPr>
          <a:xfrm>
            <a:off x="5016843" y="1218851"/>
            <a:ext cx="949364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Picking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5A92DED-F567-49EA-A82B-EBF4CCBD7680}"/>
              </a:ext>
            </a:extLst>
          </p:cNvPr>
          <p:cNvSpPr txBox="1"/>
          <p:nvPr/>
        </p:nvSpPr>
        <p:spPr>
          <a:xfrm>
            <a:off x="3466360" y="3532625"/>
            <a:ext cx="2387122" cy="36388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カメラのアクセス権限チェック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2D424BA-50AA-4483-9B4A-07EC378356F0}"/>
              </a:ext>
            </a:extLst>
          </p:cNvPr>
          <p:cNvSpPr txBox="1"/>
          <p:nvPr/>
        </p:nvSpPr>
        <p:spPr>
          <a:xfrm>
            <a:off x="3466360" y="4799642"/>
            <a:ext cx="2387122" cy="36388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カメラで写真をとる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B0BD4B7-9B59-4B3A-8EB8-8E5C5D4FD4C4}"/>
              </a:ext>
            </a:extLst>
          </p:cNvPr>
          <p:cNvSpPr txBox="1"/>
          <p:nvPr/>
        </p:nvSpPr>
        <p:spPr>
          <a:xfrm>
            <a:off x="8493364" y="2052825"/>
            <a:ext cx="2743200" cy="36388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ライブラリにある写真を選択する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546397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95AF1DA-CF36-4AB8-8C0C-0638B0350B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AEB9BC0-A95C-4261-A7E6-6E09FE96B936}"/>
              </a:ext>
            </a:extLst>
          </p:cNvPr>
          <p:cNvSpPr txBox="1"/>
          <p:nvPr/>
        </p:nvSpPr>
        <p:spPr>
          <a:xfrm>
            <a:off x="11040894" y="167318"/>
            <a:ext cx="984114" cy="4510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Work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ImagePicker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を使ったカメラの操作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112</a:t>
            </a:fld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E9A9CE5-AC85-4B23-A929-B0B6CC3D1CA8}"/>
              </a:ext>
            </a:extLst>
          </p:cNvPr>
          <p:cNvSpPr txBox="1"/>
          <p:nvPr/>
        </p:nvSpPr>
        <p:spPr>
          <a:xfrm>
            <a:off x="528372" y="1372740"/>
            <a:ext cx="5405704" cy="489364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ja-JP" altLang="en-US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ja-JP" sz="900" b="0" dirty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ImagePicker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'expo-image-picker'</a:t>
            </a:r>
            <a:endParaRPr lang="en-US" altLang="ja-JP" sz="900" b="0" dirty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{ 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ja-JP" altLang="en-US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ja-JP" sz="900" b="0" dirty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Component: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React.FC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= () =&gt; {</a:t>
            </a:r>
          </a:p>
          <a:p>
            <a:b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const navigation =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useNavigation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setImage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]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(()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(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()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ImagePicker</a:t>
            </a:r>
            <a:r>
              <a:rPr lang="en-US" altLang="ja-JP" sz="900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requestCameraRollPermissionsAsync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!==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'granted'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ja-JP" sz="900" b="0" dirty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'Sorry, we need camera roll permissions to make this work!'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}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})();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}, []);</a:t>
            </a: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takePhoto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()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ImagePicker</a:t>
            </a:r>
            <a:r>
              <a:rPr lang="en-US" altLang="ja-JP" sz="900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launchCameraAsync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mediaTypes</a:t>
            </a:r>
            <a:r>
              <a:rPr lang="en-US" altLang="ja-JP" sz="900" b="0" dirty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ImagePicker</a:t>
            </a:r>
            <a:r>
              <a:rPr lang="en-US" altLang="ja-JP" sz="900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MediaTypeOptions</a:t>
            </a:r>
            <a:r>
              <a:rPr lang="en-US" altLang="ja-JP" sz="900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Images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allowsEditing</a:t>
            </a:r>
            <a:r>
              <a:rPr lang="en-US" altLang="ja-JP" sz="900" b="0" dirty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 dirty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aspect: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 dirty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quality: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});</a:t>
            </a: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ja-JP" sz="900" b="0" dirty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ja-JP" sz="900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cancelled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setImage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ja-JP" sz="900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uri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};</a:t>
            </a:r>
          </a:p>
          <a:p>
            <a:endParaRPr lang="en-US" altLang="ja-JP" sz="900" dirty="0">
              <a:solidFill>
                <a:srgbClr val="1A1A1A"/>
              </a:solidFill>
              <a:latin typeface="Consolas" panose="020B0609020204030204" pitchFamily="49" charset="0"/>
            </a:endParaRP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endParaRPr lang="en-US" altLang="ja-JP" sz="900" b="0" dirty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9EE18A2-51BB-464B-8237-A4B0462567FA}"/>
              </a:ext>
            </a:extLst>
          </p:cNvPr>
          <p:cNvSpPr txBox="1"/>
          <p:nvPr/>
        </p:nvSpPr>
        <p:spPr>
          <a:xfrm>
            <a:off x="6096000" y="1372740"/>
            <a:ext cx="5257799" cy="489364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pickImage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()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ImagePicker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launchImageLibraryAsync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mediaTypes: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ImagePicker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MediaTypeOptions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Images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allowsEditing: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aspect: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quality: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});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!result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cancelled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setImage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uri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};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const pickUpTrash = () =&gt;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setImage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navigation.navigate('home');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&lt;Page&gt;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&lt;Text style={styles.lead}&gt;Let's go pick up trash!&lt;/Text&gt;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&lt;View style={styles.select}&gt;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&lt;Button title="Take a photo"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onPress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takePhoto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/&gt;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&lt;Text style={styles.or}&gt;or&lt;/Text&gt;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&lt;Button title="Pick an image"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onPress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pickImage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/&gt;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&lt;/View&gt;</a:t>
            </a: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{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!==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source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{{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uri: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&lt;Button title="Pick up trash!" buttonStyle={styles.upload}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onPress={pickUpTrash} disabled={image === ''} /&gt;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&lt;/Page&gt;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export default mainPage('pick', Component, 'camera');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5A92DED-F567-49EA-A82B-EBF4CCBD7680}"/>
              </a:ext>
            </a:extLst>
          </p:cNvPr>
          <p:cNvSpPr txBox="1"/>
          <p:nvPr/>
        </p:nvSpPr>
        <p:spPr>
          <a:xfrm>
            <a:off x="3466360" y="3532625"/>
            <a:ext cx="2387122" cy="36388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カメラのアクセス権限チェック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2D424BA-50AA-4483-9B4A-07EC378356F0}"/>
              </a:ext>
            </a:extLst>
          </p:cNvPr>
          <p:cNvSpPr txBox="1"/>
          <p:nvPr/>
        </p:nvSpPr>
        <p:spPr>
          <a:xfrm>
            <a:off x="3466360" y="4799642"/>
            <a:ext cx="2387122" cy="36388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カメラで写真をとる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B0BD4B7-9B59-4B3A-8EB8-8E5C5D4FD4C4}"/>
              </a:ext>
            </a:extLst>
          </p:cNvPr>
          <p:cNvSpPr txBox="1"/>
          <p:nvPr/>
        </p:nvSpPr>
        <p:spPr>
          <a:xfrm>
            <a:off x="8493364" y="2052825"/>
            <a:ext cx="2743200" cy="36388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ライブラリにある写真を選択する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41C1B48-40BD-4E6F-BC72-451CA9B19340}"/>
              </a:ext>
            </a:extLst>
          </p:cNvPr>
          <p:cNvSpPr txBox="1"/>
          <p:nvPr/>
        </p:nvSpPr>
        <p:spPr>
          <a:xfrm>
            <a:off x="5016843" y="1218851"/>
            <a:ext cx="949364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Picking</a:t>
            </a:r>
          </a:p>
        </p:txBody>
      </p:sp>
    </p:spTree>
    <p:extLst>
      <p:ext uri="{BB962C8B-B14F-4D97-AF65-F5344CB8AC3E}">
        <p14:creationId xmlns:p14="http://schemas.microsoft.com/office/powerpoint/2010/main" val="162648136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17C0AAD-8973-4C23-B1AD-AE1D98856FB9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F448A2C-9C5D-4263-A831-BD5C7B1E0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113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8544EB1-22BF-4606-ACA2-4CD6D52124F0}"/>
              </a:ext>
            </a:extLst>
          </p:cNvPr>
          <p:cNvSpPr txBox="1"/>
          <p:nvPr/>
        </p:nvSpPr>
        <p:spPr>
          <a:xfrm>
            <a:off x="622570" y="900000"/>
            <a:ext cx="10846341" cy="47964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tIns="360000" bIns="360000" rtlCol="0" anchor="ctr">
            <a:noAutofit/>
          </a:bodyPr>
          <a:lstStyle/>
          <a:p>
            <a:r>
              <a:rPr lang="en-US" altLang="ja-JP" sz="4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r>
            <a:r>
              <a:rPr lang="ja-JP" altLang="en-US" sz="4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分休憩</a:t>
            </a:r>
            <a:endParaRPr lang="en-US" altLang="ja-JP" sz="44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en-US" altLang="ja-JP" sz="44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4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休憩中は質問</a:t>
            </a:r>
            <a:r>
              <a:rPr lang="en-US" altLang="ja-JP" sz="4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OK</a:t>
            </a:r>
            <a:r>
              <a:rPr lang="ja-JP" altLang="en-US" sz="4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です！</a:t>
            </a:r>
            <a:endParaRPr lang="en-US" altLang="ja-JP" sz="44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7818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の歴史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496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6 Minutes DevOps: DevOps 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の歴史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  <a:hlinkClick r:id="rId2"/>
              </a:rPr>
              <a:t>https://channel9.msdn.com/Blogs/livedevopsinjapan/6min-DevOps-1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→事前に観ましたか？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リリースサイクル、早く、頻繁に、安全に</a:t>
            </a:r>
            <a:endParaRPr kumimoji="1" lang="en-US" altLang="ja-JP" sz="2000">
              <a:highlight>
                <a:srgbClr val="FFFF00"/>
              </a:highligh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アジャイル開発、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～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2w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で動作するアプリ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　→エンドゲーム（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QA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、受入テスト）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　→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QA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をチームに、テスト自動化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　→インフラ引き渡し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　→インフラ自動化、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Web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オペレーション（クラウド）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95D4720-5780-4483-B874-38D2D91FF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12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6FA83E2-E9F8-4C87-836D-541B3616D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462" y="2499511"/>
            <a:ext cx="4500365" cy="336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12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10 deploys per day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（</a:t>
            </a:r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2009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年）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1271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deploys per day</a:t>
            </a:r>
          </a:p>
          <a:p>
            <a:pPr>
              <a:lnSpc>
                <a:spcPts val="3200"/>
              </a:lnSpc>
            </a:pPr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  <a:hlinkClick r:id="rId2"/>
              </a:rPr>
              <a:t>https://www.slideshare.net/jallspaw/10-deploys-per-day-dev-and-ops-cooperation-at-flickr</a:t>
            </a:r>
            <a:endParaRPr kumimoji="1" lang="en-US" altLang="ja-JP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95D4720-5780-4483-B874-38D2D91FF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13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751575F-CC84-4C56-8FB9-556B36A62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279" y="2589826"/>
            <a:ext cx="2991268" cy="306271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4BF189B-5D0F-4882-906D-B06CE09C9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09" y="2585063"/>
            <a:ext cx="2972776" cy="306271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833C9CB-8EE4-47AE-BF38-DB7A4E5CD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741" y="2580301"/>
            <a:ext cx="2991268" cy="307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8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endParaRPr kumimoji="1" lang="ja-JP" altLang="en-US" sz="2800" b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4144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明確な定義はないです。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開発と運用が一丸となってプロダクト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/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サービスの価値を高めるための改善活動に取り組むこと。</a:t>
            </a:r>
            <a:endParaRPr kumimoji="1" lang="en-US" altLang="ja-JP" sz="2000">
              <a:highlight>
                <a:srgbClr val="FFFF00"/>
              </a:highligh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プロダクト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/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サービスの価値を高める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→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BML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ループ（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Build/Measure/Learn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  <a:endParaRPr kumimoji="1" lang="en-US" altLang="ja-JP" sz="2000">
              <a:highlight>
                <a:srgbClr val="FFFF00"/>
              </a:highligh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"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体系的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" 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に開発サイクルを回して 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"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効果的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" 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に学びを得るには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  <a:hlinkClick r:id="rId2"/>
              </a:rPr>
              <a:t>https://techlife.cookpad.com/entry/2018/02/10/150709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95D4720-5780-4483-B874-38D2D91FF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1385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のパフォーマンス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2913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エリート 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DevOps 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チームであることを 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Four Keys 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プロジェクトで確認する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1400">
                <a:latin typeface="Meiryo UI" panose="020B0604030504040204" pitchFamily="50" charset="-128"/>
                <a:ea typeface="Meiryo UI" panose="020B0604030504040204" pitchFamily="50" charset="-128"/>
                <a:hlinkClick r:id="rId2"/>
              </a:rPr>
              <a:t>https://cloud.google.com/blog/ja/products/gcp/using-the-four-keys-to-measure-your-devops-performance</a:t>
            </a:r>
            <a:endParaRPr kumimoji="1" lang="en-US" altLang="ja-JP" sz="14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デプロイの頻度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		- 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組織による正常な本番環境へのリリースの頻度</a:t>
            </a:r>
          </a:p>
          <a:p>
            <a:pPr>
              <a:lnSpc>
                <a:spcPts val="3200"/>
              </a:lnSpc>
            </a:pP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変更のリードタイム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	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	- commit 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から本番環境稼働までの所要時間</a:t>
            </a:r>
          </a:p>
          <a:p>
            <a:pPr>
              <a:lnSpc>
                <a:spcPts val="3200"/>
              </a:lnSpc>
            </a:pP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変更障害率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			- 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デプロイが原因で本番環境で障害が発生する割合（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%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</a:p>
          <a:p>
            <a:pPr>
              <a:lnSpc>
                <a:spcPts val="3200"/>
              </a:lnSpc>
            </a:pP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サービス復元時間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		- 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組織が本番環境での障害から回復するのにかかる時間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95D4720-5780-4483-B874-38D2D91FF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344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をはじめる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496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バリューストリームマッピング</a:t>
            </a:r>
            <a:endParaRPr kumimoji="1" lang="en-US" altLang="ja-JP" sz="2000">
              <a:highlight>
                <a:srgbClr val="FFFF00"/>
              </a:highligh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アイデアが生まれてから、利用者の手元に価値が届けられるまでの流れを可視化するツールです。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バリューストリームマッピングをやってみた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  <a:hlinkClick r:id="rId2"/>
              </a:rPr>
              <a:t>https://dev.classmethod.jp/articles/value-stream-mapping/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よくある例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承認プロセスが多く待ち時間が多い。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チームが分かれているため引き渡しに時間がかかる。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手作業でやっているので時間がかかる。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✖必要ですか？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〇価値を生み出していますか？</a:t>
            </a:r>
            <a:endParaRPr kumimoji="1" lang="en-US" altLang="ja-JP" sz="2000">
              <a:highlight>
                <a:srgbClr val="FFFF00"/>
              </a:highlight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95D4720-5780-4483-B874-38D2D91FF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4623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17C0AAD-8973-4C23-B1AD-AE1D98856FB9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5CD8A2-A046-4173-8123-BAE2FE8F1EB5}"/>
              </a:ext>
            </a:extLst>
          </p:cNvPr>
          <p:cNvSpPr txBox="1"/>
          <p:nvPr/>
        </p:nvSpPr>
        <p:spPr>
          <a:xfrm>
            <a:off x="622570" y="900000"/>
            <a:ext cx="10846341" cy="47964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tIns="360000" bIns="360000" rtlCol="0" anchor="ctr">
            <a:noAutofit/>
          </a:bodyPr>
          <a:lstStyle/>
          <a:p>
            <a:pPr algn="ctr"/>
            <a:r>
              <a:rPr lang="ja-JP" altLang="en-US" sz="4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質問タイム</a:t>
            </a:r>
            <a:endParaRPr lang="en-US" altLang="ja-JP" sz="4400" b="1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F448A2C-9C5D-4263-A831-BD5C7B1E0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8937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17C0AAD-8973-4C23-B1AD-AE1D98856FB9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5CD8A2-A046-4173-8123-BAE2FE8F1EB5}"/>
              </a:ext>
            </a:extLst>
          </p:cNvPr>
          <p:cNvSpPr txBox="1"/>
          <p:nvPr/>
        </p:nvSpPr>
        <p:spPr>
          <a:xfrm>
            <a:off x="0" y="900000"/>
            <a:ext cx="12188389" cy="47964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tIns="360000" bIns="360000" rtlCol="0" anchor="ctr">
            <a:noAutofit/>
          </a:bodyPr>
          <a:lstStyle/>
          <a:p>
            <a:pPr algn="ctr"/>
            <a:r>
              <a:rPr lang="en-US" altLang="ja-JP" sz="4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r>
              <a:rPr lang="ja-JP" altLang="en-US" sz="4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活動をやりやすい環境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F448A2C-9C5D-4263-A831-BD5C7B1E0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7837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活動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3323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BML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ループを出発点にして考えてみましょう。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95D4720-5780-4483-B874-38D2D91FF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01B4D3FF-9EF2-4AF8-B067-98BFD366C99D}"/>
              </a:ext>
            </a:extLst>
          </p:cNvPr>
          <p:cNvSpPr/>
          <p:nvPr/>
        </p:nvSpPr>
        <p:spPr>
          <a:xfrm>
            <a:off x="4626339" y="3055896"/>
            <a:ext cx="1366172" cy="52011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Build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2A384C23-2657-4B79-ABA7-5EF3AB8CE13C}"/>
              </a:ext>
            </a:extLst>
          </p:cNvPr>
          <p:cNvSpPr/>
          <p:nvPr/>
        </p:nvSpPr>
        <p:spPr>
          <a:xfrm>
            <a:off x="2682896" y="5633879"/>
            <a:ext cx="1366172" cy="52011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Measure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08D4FEA5-D55C-4099-87EB-5488015EE36B}"/>
              </a:ext>
            </a:extLst>
          </p:cNvPr>
          <p:cNvSpPr/>
          <p:nvPr/>
        </p:nvSpPr>
        <p:spPr>
          <a:xfrm>
            <a:off x="715816" y="3055896"/>
            <a:ext cx="1366172" cy="52011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Learn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3CFEAE74-D4D2-49B7-95E6-74848D9195B1}"/>
              </a:ext>
            </a:extLst>
          </p:cNvPr>
          <p:cNvSpPr/>
          <p:nvPr/>
        </p:nvSpPr>
        <p:spPr>
          <a:xfrm>
            <a:off x="2682896" y="2024796"/>
            <a:ext cx="1366172" cy="520118"/>
          </a:xfrm>
          <a:prstGeom prst="roundRect">
            <a:avLst>
              <a:gd name="adj" fmla="val 50000"/>
            </a:avLst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Idea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93733B3F-F190-4030-B734-C61E2D8EE997}"/>
              </a:ext>
            </a:extLst>
          </p:cNvPr>
          <p:cNvSpPr/>
          <p:nvPr/>
        </p:nvSpPr>
        <p:spPr>
          <a:xfrm>
            <a:off x="4626339" y="4590233"/>
            <a:ext cx="1366172" cy="520118"/>
          </a:xfrm>
          <a:prstGeom prst="roundRect">
            <a:avLst>
              <a:gd name="adj" fmla="val 50000"/>
            </a:avLst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Product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C9770853-67DB-4D5F-ACC1-51E5BCF7F57A}"/>
              </a:ext>
            </a:extLst>
          </p:cNvPr>
          <p:cNvSpPr/>
          <p:nvPr/>
        </p:nvSpPr>
        <p:spPr>
          <a:xfrm>
            <a:off x="715816" y="4590233"/>
            <a:ext cx="1366172" cy="520118"/>
          </a:xfrm>
          <a:prstGeom prst="roundRect">
            <a:avLst>
              <a:gd name="adj" fmla="val 50000"/>
            </a:avLst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C566203-8E75-4F39-8D0D-E31F7D1DB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265" y="1367084"/>
            <a:ext cx="4354361" cy="24547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BB5A05F1-833B-476C-9375-AF6289CBECAC}"/>
              </a:ext>
            </a:extLst>
          </p:cNvPr>
          <p:cNvCxnSpPr/>
          <p:nvPr/>
        </p:nvCxnSpPr>
        <p:spPr>
          <a:xfrm>
            <a:off x="4211084" y="2409910"/>
            <a:ext cx="830510" cy="50334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996E4FEA-C4EA-4B77-AE3E-ABB06F8265B7}"/>
              </a:ext>
            </a:extLst>
          </p:cNvPr>
          <p:cNvCxnSpPr>
            <a:cxnSpLocks/>
          </p:cNvCxnSpPr>
          <p:nvPr/>
        </p:nvCxnSpPr>
        <p:spPr>
          <a:xfrm>
            <a:off x="5309425" y="3718660"/>
            <a:ext cx="0" cy="728927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1F50D6EF-8161-4729-8C7D-5A574EDD513D}"/>
              </a:ext>
            </a:extLst>
          </p:cNvPr>
          <p:cNvCxnSpPr>
            <a:cxnSpLocks/>
          </p:cNvCxnSpPr>
          <p:nvPr/>
        </p:nvCxnSpPr>
        <p:spPr>
          <a:xfrm flipH="1">
            <a:off x="4211084" y="5256255"/>
            <a:ext cx="830510" cy="477257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BFBA6747-537E-43DB-8FE9-D5DED985C360}"/>
              </a:ext>
            </a:extLst>
          </p:cNvPr>
          <p:cNvCxnSpPr>
            <a:cxnSpLocks/>
          </p:cNvCxnSpPr>
          <p:nvPr/>
        </p:nvCxnSpPr>
        <p:spPr>
          <a:xfrm flipH="1" flipV="1">
            <a:off x="1636755" y="5252997"/>
            <a:ext cx="860488" cy="480515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184A51FF-0ABA-4A59-A15C-B66CCB862677}"/>
              </a:ext>
            </a:extLst>
          </p:cNvPr>
          <p:cNvCxnSpPr>
            <a:cxnSpLocks/>
          </p:cNvCxnSpPr>
          <p:nvPr/>
        </p:nvCxnSpPr>
        <p:spPr>
          <a:xfrm flipV="1">
            <a:off x="1468975" y="2387149"/>
            <a:ext cx="1002653" cy="510653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7DB4BA04-BCFF-498C-BA45-DE8480CBB887}"/>
              </a:ext>
            </a:extLst>
          </p:cNvPr>
          <p:cNvCxnSpPr>
            <a:cxnSpLocks/>
          </p:cNvCxnSpPr>
          <p:nvPr/>
        </p:nvCxnSpPr>
        <p:spPr>
          <a:xfrm flipV="1">
            <a:off x="1398902" y="3718660"/>
            <a:ext cx="0" cy="728928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247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7E28DAD-EAC3-47A5-AD5E-B2E5345DB6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ハンズオン資料のダウンロードのお願い</a:t>
            </a:r>
            <a:endParaRPr kumimoji="1" lang="en-US" altLang="ja-JP" sz="2800" b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2502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ハンズオンに参加頂き、ありがとうございます。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本日使用する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ハンズオン資料のダウンロード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をお願いします。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ダウンロード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URL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は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Zoom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のチャットで連絡します。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ダウンロード後、任意の場所で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zip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ファイルの解凍をお願いします。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4CCB3C4-A76C-46D7-9DF8-8C3C0798C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5D199ED-138E-4BCA-BE87-424486F174F1}"/>
              </a:ext>
            </a:extLst>
          </p:cNvPr>
          <p:cNvSpPr txBox="1"/>
          <p:nvPr/>
        </p:nvSpPr>
        <p:spPr>
          <a:xfrm>
            <a:off x="11040894" y="167318"/>
            <a:ext cx="984114" cy="4510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Work</a:t>
            </a:r>
          </a:p>
        </p:txBody>
      </p:sp>
    </p:spTree>
    <p:extLst>
      <p:ext uri="{BB962C8B-B14F-4D97-AF65-F5344CB8AC3E}">
        <p14:creationId xmlns:p14="http://schemas.microsoft.com/office/powerpoint/2010/main" val="2735128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7C7CC5A0-F0F1-4E83-9184-17B94C509A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200BD66-6C14-4499-9812-4C3D1171D388}"/>
              </a:ext>
            </a:extLst>
          </p:cNvPr>
          <p:cNvSpPr txBox="1"/>
          <p:nvPr/>
        </p:nvSpPr>
        <p:spPr>
          <a:xfrm>
            <a:off x="11040894" y="167318"/>
            <a:ext cx="984114" cy="4510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Work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Build</a:t>
            </a:r>
            <a:endParaRPr kumimoji="1" lang="ja-JP" altLang="en-US" sz="2800" b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6610531" y="1308543"/>
            <a:ext cx="5285058" cy="451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アイデアをユーザに届けるために何が必要ですか？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95D4720-5780-4483-B874-38D2D91FF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2699A1E6-08E2-480B-9071-952DE63B7AAB}"/>
              </a:ext>
            </a:extLst>
          </p:cNvPr>
          <p:cNvSpPr/>
          <p:nvPr/>
        </p:nvSpPr>
        <p:spPr>
          <a:xfrm>
            <a:off x="4626339" y="3055896"/>
            <a:ext cx="1366172" cy="520118"/>
          </a:xfrm>
          <a:prstGeom prst="roundRect">
            <a:avLst/>
          </a:prstGeom>
          <a:solidFill>
            <a:schemeClr val="accent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Build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AD627EB2-1FB1-4673-8421-0F3BC922E874}"/>
              </a:ext>
            </a:extLst>
          </p:cNvPr>
          <p:cNvSpPr/>
          <p:nvPr/>
        </p:nvSpPr>
        <p:spPr>
          <a:xfrm>
            <a:off x="2682896" y="5633879"/>
            <a:ext cx="1366172" cy="52011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Measure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5" name="四角形: 角を丸くする 24">
            <a:extLst>
              <a:ext uri="{FF2B5EF4-FFF2-40B4-BE49-F238E27FC236}">
                <a16:creationId xmlns:a16="http://schemas.microsoft.com/office/drawing/2014/main" id="{C1E9704B-6791-43F8-AD5D-01FC1B797875}"/>
              </a:ext>
            </a:extLst>
          </p:cNvPr>
          <p:cNvSpPr/>
          <p:nvPr/>
        </p:nvSpPr>
        <p:spPr>
          <a:xfrm>
            <a:off x="715816" y="3055896"/>
            <a:ext cx="1366172" cy="52011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Learn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7" name="四角形: 角を丸くする 26">
            <a:extLst>
              <a:ext uri="{FF2B5EF4-FFF2-40B4-BE49-F238E27FC236}">
                <a16:creationId xmlns:a16="http://schemas.microsoft.com/office/drawing/2014/main" id="{09391AC9-B411-49D9-B098-A3F820E57B79}"/>
              </a:ext>
            </a:extLst>
          </p:cNvPr>
          <p:cNvSpPr/>
          <p:nvPr/>
        </p:nvSpPr>
        <p:spPr>
          <a:xfrm>
            <a:off x="2682896" y="2024796"/>
            <a:ext cx="1366172" cy="520118"/>
          </a:xfrm>
          <a:prstGeom prst="roundRect">
            <a:avLst>
              <a:gd name="adj" fmla="val 50000"/>
            </a:avLst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Idea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EE1A32FA-4AC7-424E-99FA-21B75BC50F8C}"/>
              </a:ext>
            </a:extLst>
          </p:cNvPr>
          <p:cNvSpPr/>
          <p:nvPr/>
        </p:nvSpPr>
        <p:spPr>
          <a:xfrm>
            <a:off x="4626339" y="4590233"/>
            <a:ext cx="1366172" cy="520118"/>
          </a:xfrm>
          <a:prstGeom prst="roundRect">
            <a:avLst>
              <a:gd name="adj" fmla="val 50000"/>
            </a:avLst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Product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77636173-CEF1-4FE2-A987-9C9661529557}"/>
              </a:ext>
            </a:extLst>
          </p:cNvPr>
          <p:cNvSpPr/>
          <p:nvPr/>
        </p:nvSpPr>
        <p:spPr>
          <a:xfrm>
            <a:off x="715816" y="4590233"/>
            <a:ext cx="1366172" cy="52011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157A72EA-FD99-4124-B1D0-DC44E3509274}"/>
              </a:ext>
            </a:extLst>
          </p:cNvPr>
          <p:cNvCxnSpPr/>
          <p:nvPr/>
        </p:nvCxnSpPr>
        <p:spPr>
          <a:xfrm>
            <a:off x="4211084" y="2409910"/>
            <a:ext cx="830510" cy="50334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AFAE3378-9D9F-419A-9BC6-E5D32D668EFD}"/>
              </a:ext>
            </a:extLst>
          </p:cNvPr>
          <p:cNvCxnSpPr>
            <a:cxnSpLocks/>
          </p:cNvCxnSpPr>
          <p:nvPr/>
        </p:nvCxnSpPr>
        <p:spPr>
          <a:xfrm>
            <a:off x="5309425" y="3718660"/>
            <a:ext cx="0" cy="728927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4B1A14A1-EB80-441A-9592-DB87FD1726EC}"/>
              </a:ext>
            </a:extLst>
          </p:cNvPr>
          <p:cNvCxnSpPr>
            <a:cxnSpLocks/>
          </p:cNvCxnSpPr>
          <p:nvPr/>
        </p:nvCxnSpPr>
        <p:spPr>
          <a:xfrm flipH="1">
            <a:off x="4211084" y="5256255"/>
            <a:ext cx="830510" cy="477257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CC88AB85-1934-434A-B61B-81FC6CF5DE62}"/>
              </a:ext>
            </a:extLst>
          </p:cNvPr>
          <p:cNvCxnSpPr>
            <a:cxnSpLocks/>
          </p:cNvCxnSpPr>
          <p:nvPr/>
        </p:nvCxnSpPr>
        <p:spPr>
          <a:xfrm flipH="1" flipV="1">
            <a:off x="1636755" y="5252997"/>
            <a:ext cx="860488" cy="480515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E67C770B-1873-48C1-8A21-D8B52B43C759}"/>
              </a:ext>
            </a:extLst>
          </p:cNvPr>
          <p:cNvCxnSpPr>
            <a:cxnSpLocks/>
          </p:cNvCxnSpPr>
          <p:nvPr/>
        </p:nvCxnSpPr>
        <p:spPr>
          <a:xfrm flipV="1">
            <a:off x="1468975" y="2387149"/>
            <a:ext cx="1002653" cy="510653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D4FFD6EA-C871-432B-AABE-5C5D17C507DB}"/>
              </a:ext>
            </a:extLst>
          </p:cNvPr>
          <p:cNvCxnSpPr>
            <a:cxnSpLocks/>
          </p:cNvCxnSpPr>
          <p:nvPr/>
        </p:nvCxnSpPr>
        <p:spPr>
          <a:xfrm flipV="1">
            <a:off x="1398902" y="3718660"/>
            <a:ext cx="0" cy="728928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921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200BD66-6C14-4499-9812-4C3D1171D388}"/>
              </a:ext>
            </a:extLst>
          </p:cNvPr>
          <p:cNvSpPr txBox="1"/>
          <p:nvPr/>
        </p:nvSpPr>
        <p:spPr>
          <a:xfrm>
            <a:off x="11040894" y="167318"/>
            <a:ext cx="984114" cy="4510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Work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Build</a:t>
            </a:r>
            <a:endParaRPr kumimoji="1" lang="ja-JP" altLang="en-US" sz="2800" b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6610530" y="1308543"/>
            <a:ext cx="5414465" cy="4554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アイデアをユーザに届けるために何が必要ですか？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課題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/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バグ管理（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ITS/BTS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　かんばん、バックログ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バージョン管理（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VCS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Git</a:t>
            </a: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ピアレビュー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　プルリクエスト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/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マージリクエスト（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PR/MR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継続的インテグレーション（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CI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パイプライン（ビルド、テスト等の自動化）</a:t>
            </a:r>
            <a:endParaRPr kumimoji="1" lang="en-US" altLang="ja-JP" sz="2000">
              <a:highlight>
                <a:srgbClr val="FFFF00"/>
              </a:highligh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継続的デリバリ（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CD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パイプライン（無停止デプロイ、リリース承認）</a:t>
            </a:r>
            <a:endParaRPr kumimoji="1" lang="en-US" altLang="ja-JP" sz="2000">
              <a:highlight>
                <a:srgbClr val="FFFF00"/>
              </a:highlight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95D4720-5780-4483-B874-38D2D91FF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B1C88B20-338A-4F59-91E0-E944A0964F68}"/>
              </a:ext>
            </a:extLst>
          </p:cNvPr>
          <p:cNvSpPr/>
          <p:nvPr/>
        </p:nvSpPr>
        <p:spPr>
          <a:xfrm>
            <a:off x="4626339" y="3055896"/>
            <a:ext cx="1366172" cy="520118"/>
          </a:xfrm>
          <a:prstGeom prst="roundRect">
            <a:avLst/>
          </a:prstGeom>
          <a:solidFill>
            <a:schemeClr val="accent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Build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EB72591F-40C1-4435-9B87-0F6D1333B2A7}"/>
              </a:ext>
            </a:extLst>
          </p:cNvPr>
          <p:cNvSpPr/>
          <p:nvPr/>
        </p:nvSpPr>
        <p:spPr>
          <a:xfrm>
            <a:off x="2682896" y="5633879"/>
            <a:ext cx="1366172" cy="52011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Measure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CDD4D5DA-9AC6-4779-A90C-05FC4C5CEEB5}"/>
              </a:ext>
            </a:extLst>
          </p:cNvPr>
          <p:cNvSpPr/>
          <p:nvPr/>
        </p:nvSpPr>
        <p:spPr>
          <a:xfrm>
            <a:off x="715816" y="3055896"/>
            <a:ext cx="1366172" cy="52011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Learn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5" name="四角形: 角を丸くする 24">
            <a:extLst>
              <a:ext uri="{FF2B5EF4-FFF2-40B4-BE49-F238E27FC236}">
                <a16:creationId xmlns:a16="http://schemas.microsoft.com/office/drawing/2014/main" id="{D4D58525-743E-4F25-82FE-2B437AFAF4E5}"/>
              </a:ext>
            </a:extLst>
          </p:cNvPr>
          <p:cNvSpPr/>
          <p:nvPr/>
        </p:nvSpPr>
        <p:spPr>
          <a:xfrm>
            <a:off x="2682896" y="2024796"/>
            <a:ext cx="1366172" cy="520118"/>
          </a:xfrm>
          <a:prstGeom prst="roundRect">
            <a:avLst>
              <a:gd name="adj" fmla="val 50000"/>
            </a:avLst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Idea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7" name="四角形: 角を丸くする 26">
            <a:extLst>
              <a:ext uri="{FF2B5EF4-FFF2-40B4-BE49-F238E27FC236}">
                <a16:creationId xmlns:a16="http://schemas.microsoft.com/office/drawing/2014/main" id="{62BDD97E-44A4-4037-8194-4AAEABD2324D}"/>
              </a:ext>
            </a:extLst>
          </p:cNvPr>
          <p:cNvSpPr/>
          <p:nvPr/>
        </p:nvSpPr>
        <p:spPr>
          <a:xfrm>
            <a:off x="4626339" y="4590233"/>
            <a:ext cx="1366172" cy="520118"/>
          </a:xfrm>
          <a:prstGeom prst="roundRect">
            <a:avLst>
              <a:gd name="adj" fmla="val 50000"/>
            </a:avLst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Product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9131CA87-1464-4918-AAF2-74451F446BD3}"/>
              </a:ext>
            </a:extLst>
          </p:cNvPr>
          <p:cNvSpPr/>
          <p:nvPr/>
        </p:nvSpPr>
        <p:spPr>
          <a:xfrm>
            <a:off x="715816" y="4590233"/>
            <a:ext cx="1366172" cy="52011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B5887216-1CA0-4ABF-9348-CBB934056B02}"/>
              </a:ext>
            </a:extLst>
          </p:cNvPr>
          <p:cNvCxnSpPr/>
          <p:nvPr/>
        </p:nvCxnSpPr>
        <p:spPr>
          <a:xfrm>
            <a:off x="4211084" y="2409910"/>
            <a:ext cx="830510" cy="50334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BC9A663C-35F6-4BB2-ADF1-2E38068BEE2A}"/>
              </a:ext>
            </a:extLst>
          </p:cNvPr>
          <p:cNvCxnSpPr>
            <a:cxnSpLocks/>
          </p:cNvCxnSpPr>
          <p:nvPr/>
        </p:nvCxnSpPr>
        <p:spPr>
          <a:xfrm>
            <a:off x="5309425" y="3718660"/>
            <a:ext cx="0" cy="728927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2E2D3FA8-9766-4BDA-8BEE-929C4BC87EE8}"/>
              </a:ext>
            </a:extLst>
          </p:cNvPr>
          <p:cNvCxnSpPr>
            <a:cxnSpLocks/>
          </p:cNvCxnSpPr>
          <p:nvPr/>
        </p:nvCxnSpPr>
        <p:spPr>
          <a:xfrm flipH="1">
            <a:off x="4211084" y="5256255"/>
            <a:ext cx="830510" cy="477257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997133BE-38AC-46F2-B66E-CD891ED000D7}"/>
              </a:ext>
            </a:extLst>
          </p:cNvPr>
          <p:cNvCxnSpPr>
            <a:cxnSpLocks/>
          </p:cNvCxnSpPr>
          <p:nvPr/>
        </p:nvCxnSpPr>
        <p:spPr>
          <a:xfrm flipH="1" flipV="1">
            <a:off x="1636755" y="5252997"/>
            <a:ext cx="860488" cy="480515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D5134AC4-5210-475A-B925-170B6C18AC18}"/>
              </a:ext>
            </a:extLst>
          </p:cNvPr>
          <p:cNvCxnSpPr>
            <a:cxnSpLocks/>
          </p:cNvCxnSpPr>
          <p:nvPr/>
        </p:nvCxnSpPr>
        <p:spPr>
          <a:xfrm flipV="1">
            <a:off x="1468975" y="2387149"/>
            <a:ext cx="1002653" cy="510653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8121E7B8-0F10-4AB5-83C9-BAF7C307DA03}"/>
              </a:ext>
            </a:extLst>
          </p:cNvPr>
          <p:cNvCxnSpPr>
            <a:cxnSpLocks/>
          </p:cNvCxnSpPr>
          <p:nvPr/>
        </p:nvCxnSpPr>
        <p:spPr>
          <a:xfrm flipV="1">
            <a:off x="1398902" y="3718660"/>
            <a:ext cx="0" cy="728928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563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687679F7-F356-4FA8-ACE3-1405A3E29E6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19C3730B-B514-40F1-975C-0F980446A5E4}"/>
              </a:ext>
            </a:extLst>
          </p:cNvPr>
          <p:cNvSpPr txBox="1"/>
          <p:nvPr/>
        </p:nvSpPr>
        <p:spPr>
          <a:xfrm>
            <a:off x="11040894" y="167318"/>
            <a:ext cx="984114" cy="4510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Work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Measure</a:t>
            </a:r>
            <a:endParaRPr kumimoji="1" lang="ja-JP" altLang="en-US" sz="2800" b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95D4720-5780-4483-B874-38D2D91FF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400CC5C-6F76-445A-8E3D-89AD2D12BE26}"/>
              </a:ext>
            </a:extLst>
          </p:cNvPr>
          <p:cNvSpPr txBox="1"/>
          <p:nvPr/>
        </p:nvSpPr>
        <p:spPr>
          <a:xfrm>
            <a:off x="6610531" y="1308543"/>
            <a:ext cx="5285058" cy="451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利用状況を把握するために何が必要ですか？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077DFD09-E534-43D2-8E5F-5CD80D104F8E}"/>
              </a:ext>
            </a:extLst>
          </p:cNvPr>
          <p:cNvSpPr/>
          <p:nvPr/>
        </p:nvSpPr>
        <p:spPr>
          <a:xfrm>
            <a:off x="4626339" y="3055896"/>
            <a:ext cx="1366172" cy="52011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Build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5" name="四角形: 角を丸くする 24">
            <a:extLst>
              <a:ext uri="{FF2B5EF4-FFF2-40B4-BE49-F238E27FC236}">
                <a16:creationId xmlns:a16="http://schemas.microsoft.com/office/drawing/2014/main" id="{70907A04-EBED-48AD-8091-E546B00B6DB7}"/>
              </a:ext>
            </a:extLst>
          </p:cNvPr>
          <p:cNvSpPr/>
          <p:nvPr/>
        </p:nvSpPr>
        <p:spPr>
          <a:xfrm>
            <a:off x="2682896" y="5633879"/>
            <a:ext cx="1366172" cy="52011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Measure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7" name="四角形: 角を丸くする 26">
            <a:extLst>
              <a:ext uri="{FF2B5EF4-FFF2-40B4-BE49-F238E27FC236}">
                <a16:creationId xmlns:a16="http://schemas.microsoft.com/office/drawing/2014/main" id="{28D96C53-09C7-4118-86E6-1FB120ADA12F}"/>
              </a:ext>
            </a:extLst>
          </p:cNvPr>
          <p:cNvSpPr/>
          <p:nvPr/>
        </p:nvSpPr>
        <p:spPr>
          <a:xfrm>
            <a:off x="715816" y="3055896"/>
            <a:ext cx="1366172" cy="52011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Learn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1BD4FD7E-7A98-44D4-8CE3-C29511DDD701}"/>
              </a:ext>
            </a:extLst>
          </p:cNvPr>
          <p:cNvSpPr/>
          <p:nvPr/>
        </p:nvSpPr>
        <p:spPr>
          <a:xfrm>
            <a:off x="2682896" y="2024796"/>
            <a:ext cx="1366172" cy="52011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Idea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6C280804-387F-45FE-AE4D-0EAB7AC23E2A}"/>
              </a:ext>
            </a:extLst>
          </p:cNvPr>
          <p:cNvSpPr/>
          <p:nvPr/>
        </p:nvSpPr>
        <p:spPr>
          <a:xfrm>
            <a:off x="4626339" y="4590233"/>
            <a:ext cx="1366172" cy="520118"/>
          </a:xfrm>
          <a:prstGeom prst="roundRect">
            <a:avLst>
              <a:gd name="adj" fmla="val 50000"/>
            </a:avLst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Product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3BAD5F8D-D58E-4344-AFF0-ED7947D752F2}"/>
              </a:ext>
            </a:extLst>
          </p:cNvPr>
          <p:cNvSpPr/>
          <p:nvPr/>
        </p:nvSpPr>
        <p:spPr>
          <a:xfrm>
            <a:off x="715816" y="4590233"/>
            <a:ext cx="1366172" cy="520118"/>
          </a:xfrm>
          <a:prstGeom prst="roundRect">
            <a:avLst>
              <a:gd name="adj" fmla="val 50000"/>
            </a:avLst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D883D308-571F-41E1-A4D4-E81CA23D25B5}"/>
              </a:ext>
            </a:extLst>
          </p:cNvPr>
          <p:cNvCxnSpPr/>
          <p:nvPr/>
        </p:nvCxnSpPr>
        <p:spPr>
          <a:xfrm>
            <a:off x="4211084" y="2409910"/>
            <a:ext cx="830510" cy="50334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A2B429C2-0436-4547-AC7D-2A8DCD90E046}"/>
              </a:ext>
            </a:extLst>
          </p:cNvPr>
          <p:cNvCxnSpPr>
            <a:cxnSpLocks/>
          </p:cNvCxnSpPr>
          <p:nvPr/>
        </p:nvCxnSpPr>
        <p:spPr>
          <a:xfrm>
            <a:off x="5309425" y="3718660"/>
            <a:ext cx="0" cy="728927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E3228710-BBF4-41D9-B092-AA0AD48FDF90}"/>
              </a:ext>
            </a:extLst>
          </p:cNvPr>
          <p:cNvCxnSpPr>
            <a:cxnSpLocks/>
          </p:cNvCxnSpPr>
          <p:nvPr/>
        </p:nvCxnSpPr>
        <p:spPr>
          <a:xfrm flipH="1">
            <a:off x="4211084" y="5256255"/>
            <a:ext cx="830510" cy="477257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2745F86F-CCAF-4D2B-95CC-AF4AA779DF82}"/>
              </a:ext>
            </a:extLst>
          </p:cNvPr>
          <p:cNvCxnSpPr>
            <a:cxnSpLocks/>
          </p:cNvCxnSpPr>
          <p:nvPr/>
        </p:nvCxnSpPr>
        <p:spPr>
          <a:xfrm flipH="1" flipV="1">
            <a:off x="1636755" y="5252997"/>
            <a:ext cx="860488" cy="480515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7B2CB2F6-D7BD-440A-9F58-4614C0D8700E}"/>
              </a:ext>
            </a:extLst>
          </p:cNvPr>
          <p:cNvCxnSpPr>
            <a:cxnSpLocks/>
          </p:cNvCxnSpPr>
          <p:nvPr/>
        </p:nvCxnSpPr>
        <p:spPr>
          <a:xfrm flipV="1">
            <a:off x="1468975" y="2387149"/>
            <a:ext cx="1002653" cy="510653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0DF6BBA4-0CC0-4C0D-8150-6B1D283ABE0D}"/>
              </a:ext>
            </a:extLst>
          </p:cNvPr>
          <p:cNvCxnSpPr>
            <a:cxnSpLocks/>
          </p:cNvCxnSpPr>
          <p:nvPr/>
        </p:nvCxnSpPr>
        <p:spPr>
          <a:xfrm flipV="1">
            <a:off x="1398902" y="3718660"/>
            <a:ext cx="0" cy="728928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1584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Measure</a:t>
            </a:r>
            <a:endParaRPr kumimoji="1" lang="ja-JP" altLang="en-US" sz="2800" b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95D4720-5780-4483-B874-38D2D91FF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415D2BB-14F3-4A86-9CD2-2F3A12286443}"/>
              </a:ext>
            </a:extLst>
          </p:cNvPr>
          <p:cNvSpPr txBox="1"/>
          <p:nvPr/>
        </p:nvSpPr>
        <p:spPr>
          <a:xfrm>
            <a:off x="6610531" y="1308543"/>
            <a:ext cx="5285058" cy="496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利用状況を把握するために何が必要ですか？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モニタリング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システム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/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ビジネスメトリクスの可視化、ログの検索</a:t>
            </a:r>
            <a:endParaRPr kumimoji="1" lang="en-US" altLang="ja-JP" sz="2000">
              <a:highlight>
                <a:srgbClr val="FFFF00"/>
              </a:highligh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インシデント管理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アラート通知、アサイン管理、エスカレーション</a:t>
            </a:r>
            <a:endParaRPr kumimoji="1" lang="en-US" altLang="ja-JP" sz="2000">
              <a:highlight>
                <a:srgbClr val="FFFF00"/>
              </a:highligh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バックアップ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データのバックアップと復元</a:t>
            </a:r>
            <a:endParaRPr kumimoji="1" lang="en-US" altLang="ja-JP" sz="2000">
              <a:highlight>
                <a:srgbClr val="FFFF00"/>
              </a:highligh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セキュリティ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リモートから本番運用、本番運用の承認</a:t>
            </a:r>
            <a:endParaRPr kumimoji="1" lang="en-US" altLang="ja-JP" sz="2000">
              <a:highlight>
                <a:srgbClr val="FFFF00"/>
              </a:highligh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権限管理、監査証跡</a:t>
            </a:r>
            <a:endParaRPr kumimoji="1" lang="en-US" altLang="ja-JP" sz="2000">
              <a:highlight>
                <a:srgbClr val="FFFF00"/>
              </a:highligh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構成変更のルール違反検知</a:t>
            </a:r>
            <a:endParaRPr kumimoji="1" lang="en-US" altLang="ja-JP" sz="2000">
              <a:highlight>
                <a:srgbClr val="FFFF00"/>
              </a:highligh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第三者の不正アクセス防止</a:t>
            </a:r>
            <a:endParaRPr kumimoji="1" lang="en-US" altLang="ja-JP" sz="2000">
              <a:highlight>
                <a:srgbClr val="FFFF00"/>
              </a:highlight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4" name="四角形: 角を丸くする 33">
            <a:extLst>
              <a:ext uri="{FF2B5EF4-FFF2-40B4-BE49-F238E27FC236}">
                <a16:creationId xmlns:a16="http://schemas.microsoft.com/office/drawing/2014/main" id="{9DA67E22-C61E-4E3C-9AC8-094A409977AE}"/>
              </a:ext>
            </a:extLst>
          </p:cNvPr>
          <p:cNvSpPr/>
          <p:nvPr/>
        </p:nvSpPr>
        <p:spPr>
          <a:xfrm>
            <a:off x="4626339" y="3055896"/>
            <a:ext cx="1366172" cy="52011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Build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C42169BE-4F00-4D26-825B-78DC1EE64862}"/>
              </a:ext>
            </a:extLst>
          </p:cNvPr>
          <p:cNvSpPr/>
          <p:nvPr/>
        </p:nvSpPr>
        <p:spPr>
          <a:xfrm>
            <a:off x="2682896" y="5633879"/>
            <a:ext cx="1366172" cy="52011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Measure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48AE9601-88B9-4DC8-A94F-F14591C3AC80}"/>
              </a:ext>
            </a:extLst>
          </p:cNvPr>
          <p:cNvSpPr/>
          <p:nvPr/>
        </p:nvSpPr>
        <p:spPr>
          <a:xfrm>
            <a:off x="715816" y="3055896"/>
            <a:ext cx="1366172" cy="52011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Learn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四角形: 角を丸くする 36">
            <a:extLst>
              <a:ext uri="{FF2B5EF4-FFF2-40B4-BE49-F238E27FC236}">
                <a16:creationId xmlns:a16="http://schemas.microsoft.com/office/drawing/2014/main" id="{4E65374F-171B-41D6-AAC1-6D24F38F2C5F}"/>
              </a:ext>
            </a:extLst>
          </p:cNvPr>
          <p:cNvSpPr/>
          <p:nvPr/>
        </p:nvSpPr>
        <p:spPr>
          <a:xfrm>
            <a:off x="2682896" y="2024796"/>
            <a:ext cx="1366172" cy="52011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Idea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" name="四角形: 角を丸くする 37">
            <a:extLst>
              <a:ext uri="{FF2B5EF4-FFF2-40B4-BE49-F238E27FC236}">
                <a16:creationId xmlns:a16="http://schemas.microsoft.com/office/drawing/2014/main" id="{3B5A13DF-582B-49EB-AB22-1D1CF0667E08}"/>
              </a:ext>
            </a:extLst>
          </p:cNvPr>
          <p:cNvSpPr/>
          <p:nvPr/>
        </p:nvSpPr>
        <p:spPr>
          <a:xfrm>
            <a:off x="4626339" y="4590233"/>
            <a:ext cx="1366172" cy="520118"/>
          </a:xfrm>
          <a:prstGeom prst="roundRect">
            <a:avLst>
              <a:gd name="adj" fmla="val 50000"/>
            </a:avLst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Product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9" name="四角形: 角を丸くする 38">
            <a:extLst>
              <a:ext uri="{FF2B5EF4-FFF2-40B4-BE49-F238E27FC236}">
                <a16:creationId xmlns:a16="http://schemas.microsoft.com/office/drawing/2014/main" id="{604D5215-942F-4CBE-9B1C-41C21B784A19}"/>
              </a:ext>
            </a:extLst>
          </p:cNvPr>
          <p:cNvSpPr/>
          <p:nvPr/>
        </p:nvSpPr>
        <p:spPr>
          <a:xfrm>
            <a:off x="715816" y="4590233"/>
            <a:ext cx="1366172" cy="520118"/>
          </a:xfrm>
          <a:prstGeom prst="roundRect">
            <a:avLst>
              <a:gd name="adj" fmla="val 50000"/>
            </a:avLst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663CD59D-09EE-4574-B5C6-BCF73C8C9B73}"/>
              </a:ext>
            </a:extLst>
          </p:cNvPr>
          <p:cNvCxnSpPr/>
          <p:nvPr/>
        </p:nvCxnSpPr>
        <p:spPr>
          <a:xfrm>
            <a:off x="4211084" y="2409910"/>
            <a:ext cx="830510" cy="50334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10DA6DDB-90E0-4966-9F65-9710F2806696}"/>
              </a:ext>
            </a:extLst>
          </p:cNvPr>
          <p:cNvCxnSpPr>
            <a:cxnSpLocks/>
          </p:cNvCxnSpPr>
          <p:nvPr/>
        </p:nvCxnSpPr>
        <p:spPr>
          <a:xfrm>
            <a:off x="5309425" y="3718660"/>
            <a:ext cx="0" cy="728927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FC9E8272-8FBB-448A-BC3A-A86473A05639}"/>
              </a:ext>
            </a:extLst>
          </p:cNvPr>
          <p:cNvCxnSpPr>
            <a:cxnSpLocks/>
          </p:cNvCxnSpPr>
          <p:nvPr/>
        </p:nvCxnSpPr>
        <p:spPr>
          <a:xfrm flipH="1">
            <a:off x="4211084" y="5256255"/>
            <a:ext cx="830510" cy="477257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25DE9A5B-E4A8-4F15-9784-52F845EB6245}"/>
              </a:ext>
            </a:extLst>
          </p:cNvPr>
          <p:cNvCxnSpPr>
            <a:cxnSpLocks/>
          </p:cNvCxnSpPr>
          <p:nvPr/>
        </p:nvCxnSpPr>
        <p:spPr>
          <a:xfrm flipH="1" flipV="1">
            <a:off x="1636755" y="5252997"/>
            <a:ext cx="860488" cy="480515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C203E7A3-B3D9-42FE-8279-51C50D5045EB}"/>
              </a:ext>
            </a:extLst>
          </p:cNvPr>
          <p:cNvCxnSpPr>
            <a:cxnSpLocks/>
          </p:cNvCxnSpPr>
          <p:nvPr/>
        </p:nvCxnSpPr>
        <p:spPr>
          <a:xfrm flipV="1">
            <a:off x="1468975" y="2387149"/>
            <a:ext cx="1002653" cy="510653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D25AEA92-2D77-4922-8828-C843037D4103}"/>
              </a:ext>
            </a:extLst>
          </p:cNvPr>
          <p:cNvCxnSpPr>
            <a:cxnSpLocks/>
          </p:cNvCxnSpPr>
          <p:nvPr/>
        </p:nvCxnSpPr>
        <p:spPr>
          <a:xfrm flipV="1">
            <a:off x="1398902" y="3718660"/>
            <a:ext cx="0" cy="728928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635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3EC8CBB3-C8E8-4371-9DF3-71AF936F18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A50C8E0-093A-4D08-987D-64EF34F7F2F2}"/>
              </a:ext>
            </a:extLst>
          </p:cNvPr>
          <p:cNvSpPr txBox="1"/>
          <p:nvPr/>
        </p:nvSpPr>
        <p:spPr>
          <a:xfrm>
            <a:off x="11040894" y="167318"/>
            <a:ext cx="984114" cy="4510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Work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Learn</a:t>
            </a:r>
            <a:endParaRPr kumimoji="1" lang="ja-JP" altLang="en-US" sz="2800" b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95D4720-5780-4483-B874-38D2D91FF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F89C479-38AD-4ACD-BF50-4EF425D9F66D}"/>
              </a:ext>
            </a:extLst>
          </p:cNvPr>
          <p:cNvSpPr txBox="1"/>
          <p:nvPr/>
        </p:nvSpPr>
        <p:spPr>
          <a:xfrm>
            <a:off x="6610531" y="1308543"/>
            <a:ext cx="5285058" cy="451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アイデアを出すために何が必要ですか？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CEF2CF52-A154-4F9D-9860-02D777618011}"/>
              </a:ext>
            </a:extLst>
          </p:cNvPr>
          <p:cNvSpPr/>
          <p:nvPr/>
        </p:nvSpPr>
        <p:spPr>
          <a:xfrm>
            <a:off x="4626339" y="3055896"/>
            <a:ext cx="1366172" cy="52011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Build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5" name="四角形: 角を丸くする 24">
            <a:extLst>
              <a:ext uri="{FF2B5EF4-FFF2-40B4-BE49-F238E27FC236}">
                <a16:creationId xmlns:a16="http://schemas.microsoft.com/office/drawing/2014/main" id="{B70D3E06-BE78-4330-9286-C200958C166B}"/>
              </a:ext>
            </a:extLst>
          </p:cNvPr>
          <p:cNvSpPr/>
          <p:nvPr/>
        </p:nvSpPr>
        <p:spPr>
          <a:xfrm>
            <a:off x="2682896" y="5633879"/>
            <a:ext cx="1366172" cy="52011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Measure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7" name="四角形: 角を丸くする 26">
            <a:extLst>
              <a:ext uri="{FF2B5EF4-FFF2-40B4-BE49-F238E27FC236}">
                <a16:creationId xmlns:a16="http://schemas.microsoft.com/office/drawing/2014/main" id="{B3553E6A-E99E-4852-9EE8-80C09500D48A}"/>
              </a:ext>
            </a:extLst>
          </p:cNvPr>
          <p:cNvSpPr/>
          <p:nvPr/>
        </p:nvSpPr>
        <p:spPr>
          <a:xfrm>
            <a:off x="715816" y="3055896"/>
            <a:ext cx="1366172" cy="52011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Learn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DA938D06-5096-4D43-BA7A-10DD1E4B117D}"/>
              </a:ext>
            </a:extLst>
          </p:cNvPr>
          <p:cNvSpPr/>
          <p:nvPr/>
        </p:nvSpPr>
        <p:spPr>
          <a:xfrm>
            <a:off x="2682896" y="2024796"/>
            <a:ext cx="1366172" cy="520118"/>
          </a:xfrm>
          <a:prstGeom prst="roundRect">
            <a:avLst>
              <a:gd name="adj" fmla="val 50000"/>
            </a:avLst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Idea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D3A1DDC2-E8F4-45A4-A892-35B45189A599}"/>
              </a:ext>
            </a:extLst>
          </p:cNvPr>
          <p:cNvSpPr/>
          <p:nvPr/>
        </p:nvSpPr>
        <p:spPr>
          <a:xfrm>
            <a:off x="4626339" y="4590233"/>
            <a:ext cx="1366172" cy="52011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Product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55BB6071-48A5-462F-908E-09718D24E46E}"/>
              </a:ext>
            </a:extLst>
          </p:cNvPr>
          <p:cNvSpPr/>
          <p:nvPr/>
        </p:nvSpPr>
        <p:spPr>
          <a:xfrm>
            <a:off x="715816" y="4590233"/>
            <a:ext cx="1366172" cy="520118"/>
          </a:xfrm>
          <a:prstGeom prst="roundRect">
            <a:avLst>
              <a:gd name="adj" fmla="val 50000"/>
            </a:avLst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BBBCA904-DE21-49C6-AE75-B947E1BCBF1B}"/>
              </a:ext>
            </a:extLst>
          </p:cNvPr>
          <p:cNvCxnSpPr/>
          <p:nvPr/>
        </p:nvCxnSpPr>
        <p:spPr>
          <a:xfrm>
            <a:off x="4211084" y="2409910"/>
            <a:ext cx="830510" cy="50334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7BE5B670-22AF-47DC-91D7-B4F179663F99}"/>
              </a:ext>
            </a:extLst>
          </p:cNvPr>
          <p:cNvCxnSpPr>
            <a:cxnSpLocks/>
          </p:cNvCxnSpPr>
          <p:nvPr/>
        </p:nvCxnSpPr>
        <p:spPr>
          <a:xfrm>
            <a:off x="5309425" y="3718660"/>
            <a:ext cx="0" cy="728927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AB82DDB7-A7EB-4CB8-BAB5-94B392882F25}"/>
              </a:ext>
            </a:extLst>
          </p:cNvPr>
          <p:cNvCxnSpPr>
            <a:cxnSpLocks/>
          </p:cNvCxnSpPr>
          <p:nvPr/>
        </p:nvCxnSpPr>
        <p:spPr>
          <a:xfrm flipH="1">
            <a:off x="4211084" y="5256255"/>
            <a:ext cx="830510" cy="477257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0CCEC173-17F9-486D-B53A-17E568FD2703}"/>
              </a:ext>
            </a:extLst>
          </p:cNvPr>
          <p:cNvCxnSpPr>
            <a:cxnSpLocks/>
          </p:cNvCxnSpPr>
          <p:nvPr/>
        </p:nvCxnSpPr>
        <p:spPr>
          <a:xfrm flipH="1" flipV="1">
            <a:off x="1636755" y="5252997"/>
            <a:ext cx="860488" cy="480515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26CF25D6-F3DA-4287-8BE3-37EAF9F2AE5D}"/>
              </a:ext>
            </a:extLst>
          </p:cNvPr>
          <p:cNvCxnSpPr>
            <a:cxnSpLocks/>
          </p:cNvCxnSpPr>
          <p:nvPr/>
        </p:nvCxnSpPr>
        <p:spPr>
          <a:xfrm flipV="1">
            <a:off x="1468975" y="2387149"/>
            <a:ext cx="1002653" cy="510653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54C2E29F-A07B-412E-B0C5-A2FB49ADBFB3}"/>
              </a:ext>
            </a:extLst>
          </p:cNvPr>
          <p:cNvCxnSpPr>
            <a:cxnSpLocks/>
          </p:cNvCxnSpPr>
          <p:nvPr/>
        </p:nvCxnSpPr>
        <p:spPr>
          <a:xfrm flipV="1">
            <a:off x="1398902" y="3718660"/>
            <a:ext cx="0" cy="728928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953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Learn</a:t>
            </a:r>
            <a:endParaRPr kumimoji="1" lang="ja-JP" altLang="en-US" sz="2800" b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95D4720-5780-4483-B874-38D2D91FF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AE4493C-D7A0-4C6A-9E41-464C6E4017E1}"/>
              </a:ext>
            </a:extLst>
          </p:cNvPr>
          <p:cNvSpPr txBox="1"/>
          <p:nvPr/>
        </p:nvSpPr>
        <p:spPr>
          <a:xfrm>
            <a:off x="6610531" y="1308543"/>
            <a:ext cx="5285058" cy="2497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アイデアを出すために何が必要ですか？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サービスの仮説検証で失敗してしまうのはなぜか？</a:t>
            </a:r>
          </a:p>
          <a:p>
            <a:pPr>
              <a:lnSpc>
                <a:spcPts val="3200"/>
              </a:lnSpc>
            </a:pPr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Cookpad</a:t>
            </a:r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が実践する“体系的”開発サイクルの作り方</a:t>
            </a:r>
            <a:endParaRPr kumimoji="1" lang="en-US" altLang="ja-JP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  <a:hlinkClick r:id="rId2"/>
              </a:rPr>
              <a:t>https://logmi.jp/tech/articles/282800</a:t>
            </a:r>
            <a:endParaRPr kumimoji="1" lang="en-US" altLang="ja-JP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5" name="四角形: 角を丸くする 24">
            <a:extLst>
              <a:ext uri="{FF2B5EF4-FFF2-40B4-BE49-F238E27FC236}">
                <a16:creationId xmlns:a16="http://schemas.microsoft.com/office/drawing/2014/main" id="{578747BB-6522-4F7A-ACBD-A6E541C0C34B}"/>
              </a:ext>
            </a:extLst>
          </p:cNvPr>
          <p:cNvSpPr/>
          <p:nvPr/>
        </p:nvSpPr>
        <p:spPr>
          <a:xfrm>
            <a:off x="4626339" y="3055896"/>
            <a:ext cx="1366172" cy="52011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Build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7" name="四角形: 角を丸くする 26">
            <a:extLst>
              <a:ext uri="{FF2B5EF4-FFF2-40B4-BE49-F238E27FC236}">
                <a16:creationId xmlns:a16="http://schemas.microsoft.com/office/drawing/2014/main" id="{00C08209-56BD-4DD3-B570-9B4F9E45EFFF}"/>
              </a:ext>
            </a:extLst>
          </p:cNvPr>
          <p:cNvSpPr/>
          <p:nvPr/>
        </p:nvSpPr>
        <p:spPr>
          <a:xfrm>
            <a:off x="2682896" y="5633879"/>
            <a:ext cx="1366172" cy="52011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Measure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43826C97-E153-496F-B66F-DFEB8D21B854}"/>
              </a:ext>
            </a:extLst>
          </p:cNvPr>
          <p:cNvSpPr/>
          <p:nvPr/>
        </p:nvSpPr>
        <p:spPr>
          <a:xfrm>
            <a:off x="715816" y="3055896"/>
            <a:ext cx="1366172" cy="52011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Learn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C89574D6-02E7-4FA8-B90E-C5825AD238D6}"/>
              </a:ext>
            </a:extLst>
          </p:cNvPr>
          <p:cNvSpPr/>
          <p:nvPr/>
        </p:nvSpPr>
        <p:spPr>
          <a:xfrm>
            <a:off x="2682896" y="2024796"/>
            <a:ext cx="1366172" cy="520118"/>
          </a:xfrm>
          <a:prstGeom prst="roundRect">
            <a:avLst>
              <a:gd name="adj" fmla="val 50000"/>
            </a:avLst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Idea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0BEC4FDC-A100-4A8B-9605-5A84434A116D}"/>
              </a:ext>
            </a:extLst>
          </p:cNvPr>
          <p:cNvSpPr/>
          <p:nvPr/>
        </p:nvSpPr>
        <p:spPr>
          <a:xfrm>
            <a:off x="4626339" y="4590233"/>
            <a:ext cx="1366172" cy="52011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Product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1" name="四角形: 角を丸くする 30">
            <a:extLst>
              <a:ext uri="{FF2B5EF4-FFF2-40B4-BE49-F238E27FC236}">
                <a16:creationId xmlns:a16="http://schemas.microsoft.com/office/drawing/2014/main" id="{E39DD0E0-6BE2-4AE5-9651-B5B4C47D9C22}"/>
              </a:ext>
            </a:extLst>
          </p:cNvPr>
          <p:cNvSpPr/>
          <p:nvPr/>
        </p:nvSpPr>
        <p:spPr>
          <a:xfrm>
            <a:off x="715816" y="4590233"/>
            <a:ext cx="1366172" cy="520118"/>
          </a:xfrm>
          <a:prstGeom prst="roundRect">
            <a:avLst>
              <a:gd name="adj" fmla="val 50000"/>
            </a:avLst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2F3FB375-F9B7-403B-96DA-26F79AF67E38}"/>
              </a:ext>
            </a:extLst>
          </p:cNvPr>
          <p:cNvCxnSpPr/>
          <p:nvPr/>
        </p:nvCxnSpPr>
        <p:spPr>
          <a:xfrm>
            <a:off x="4211084" y="2409910"/>
            <a:ext cx="830510" cy="50334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75BDE262-9F19-4125-B0E5-1B87A5906646}"/>
              </a:ext>
            </a:extLst>
          </p:cNvPr>
          <p:cNvCxnSpPr>
            <a:cxnSpLocks/>
          </p:cNvCxnSpPr>
          <p:nvPr/>
        </p:nvCxnSpPr>
        <p:spPr>
          <a:xfrm>
            <a:off x="5309425" y="3718660"/>
            <a:ext cx="0" cy="728927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892EBF01-C070-468D-A3CB-2DFF14F601A4}"/>
              </a:ext>
            </a:extLst>
          </p:cNvPr>
          <p:cNvCxnSpPr>
            <a:cxnSpLocks/>
          </p:cNvCxnSpPr>
          <p:nvPr/>
        </p:nvCxnSpPr>
        <p:spPr>
          <a:xfrm flipH="1">
            <a:off x="4211084" y="5256255"/>
            <a:ext cx="830510" cy="477257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A7B56A81-FF72-4E0F-ABE9-94132A45C567}"/>
              </a:ext>
            </a:extLst>
          </p:cNvPr>
          <p:cNvCxnSpPr>
            <a:cxnSpLocks/>
          </p:cNvCxnSpPr>
          <p:nvPr/>
        </p:nvCxnSpPr>
        <p:spPr>
          <a:xfrm flipH="1" flipV="1">
            <a:off x="1636755" y="5252997"/>
            <a:ext cx="860488" cy="480515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A4BF5519-A145-47F8-9C52-8F498DB48508}"/>
              </a:ext>
            </a:extLst>
          </p:cNvPr>
          <p:cNvCxnSpPr>
            <a:cxnSpLocks/>
          </p:cNvCxnSpPr>
          <p:nvPr/>
        </p:nvCxnSpPr>
        <p:spPr>
          <a:xfrm flipV="1">
            <a:off x="1468975" y="2387149"/>
            <a:ext cx="1002653" cy="510653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130755F5-CF3B-4F95-9EC3-BC2B72A6B3A6}"/>
              </a:ext>
            </a:extLst>
          </p:cNvPr>
          <p:cNvCxnSpPr>
            <a:cxnSpLocks/>
          </p:cNvCxnSpPr>
          <p:nvPr/>
        </p:nvCxnSpPr>
        <p:spPr>
          <a:xfrm flipV="1">
            <a:off x="1398902" y="3718660"/>
            <a:ext cx="0" cy="728928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963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B3C6AAC-C937-42BB-8BA3-D57C28F038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5E3BAEF-2619-4F35-B537-465132775B9B}"/>
              </a:ext>
            </a:extLst>
          </p:cNvPr>
          <p:cNvSpPr txBox="1"/>
          <p:nvPr/>
        </p:nvSpPr>
        <p:spPr>
          <a:xfrm>
            <a:off x="11040894" y="167318"/>
            <a:ext cx="984114" cy="4510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Work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BML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ループ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95D4720-5780-4483-B874-38D2D91FF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7DCCEDB-1BA9-42CE-8B8A-093E3A499163}"/>
              </a:ext>
            </a:extLst>
          </p:cNvPr>
          <p:cNvSpPr txBox="1"/>
          <p:nvPr/>
        </p:nvSpPr>
        <p:spPr>
          <a:xfrm>
            <a:off x="6610531" y="1308543"/>
            <a:ext cx="5285058" cy="451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全体を活性化するために何が必要ですか？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13CA852C-E301-446A-A2F4-F9A761018F3C}"/>
              </a:ext>
            </a:extLst>
          </p:cNvPr>
          <p:cNvSpPr/>
          <p:nvPr/>
        </p:nvSpPr>
        <p:spPr>
          <a:xfrm>
            <a:off x="4626339" y="3055896"/>
            <a:ext cx="1366172" cy="52011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Build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5" name="四角形: 角を丸くする 24">
            <a:extLst>
              <a:ext uri="{FF2B5EF4-FFF2-40B4-BE49-F238E27FC236}">
                <a16:creationId xmlns:a16="http://schemas.microsoft.com/office/drawing/2014/main" id="{0DE3138C-B397-4D3E-B500-FE2C30489019}"/>
              </a:ext>
            </a:extLst>
          </p:cNvPr>
          <p:cNvSpPr/>
          <p:nvPr/>
        </p:nvSpPr>
        <p:spPr>
          <a:xfrm>
            <a:off x="2682896" y="5633879"/>
            <a:ext cx="1366172" cy="52011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Measure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7" name="四角形: 角を丸くする 26">
            <a:extLst>
              <a:ext uri="{FF2B5EF4-FFF2-40B4-BE49-F238E27FC236}">
                <a16:creationId xmlns:a16="http://schemas.microsoft.com/office/drawing/2014/main" id="{99AFC547-72DC-45D5-ADD4-DA27178396AA}"/>
              </a:ext>
            </a:extLst>
          </p:cNvPr>
          <p:cNvSpPr/>
          <p:nvPr/>
        </p:nvSpPr>
        <p:spPr>
          <a:xfrm>
            <a:off x="715816" y="3055896"/>
            <a:ext cx="1366172" cy="52011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Learn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4E98E8E7-2F38-45A1-9182-84E6D20A8051}"/>
              </a:ext>
            </a:extLst>
          </p:cNvPr>
          <p:cNvSpPr/>
          <p:nvPr/>
        </p:nvSpPr>
        <p:spPr>
          <a:xfrm>
            <a:off x="2682896" y="2024796"/>
            <a:ext cx="1366172" cy="520118"/>
          </a:xfrm>
          <a:prstGeom prst="roundRect">
            <a:avLst>
              <a:gd name="adj" fmla="val 50000"/>
            </a:avLst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Idea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F0C567A5-E390-4C48-A79C-6092BB1FF28E}"/>
              </a:ext>
            </a:extLst>
          </p:cNvPr>
          <p:cNvSpPr/>
          <p:nvPr/>
        </p:nvSpPr>
        <p:spPr>
          <a:xfrm>
            <a:off x="4626339" y="4590233"/>
            <a:ext cx="1366172" cy="520118"/>
          </a:xfrm>
          <a:prstGeom prst="roundRect">
            <a:avLst>
              <a:gd name="adj" fmla="val 50000"/>
            </a:avLst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Product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1B3F61ED-BBDA-4A8F-9170-3DF7BEF4701D}"/>
              </a:ext>
            </a:extLst>
          </p:cNvPr>
          <p:cNvSpPr/>
          <p:nvPr/>
        </p:nvSpPr>
        <p:spPr>
          <a:xfrm>
            <a:off x="715816" y="4590233"/>
            <a:ext cx="1366172" cy="520118"/>
          </a:xfrm>
          <a:prstGeom prst="roundRect">
            <a:avLst>
              <a:gd name="adj" fmla="val 50000"/>
            </a:avLst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8ED047EE-E1C1-4070-A021-2823955DD026}"/>
              </a:ext>
            </a:extLst>
          </p:cNvPr>
          <p:cNvCxnSpPr/>
          <p:nvPr/>
        </p:nvCxnSpPr>
        <p:spPr>
          <a:xfrm>
            <a:off x="4211084" y="2409910"/>
            <a:ext cx="830510" cy="50334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7CEE0872-4747-46F9-A309-52D8E221D5BD}"/>
              </a:ext>
            </a:extLst>
          </p:cNvPr>
          <p:cNvCxnSpPr>
            <a:cxnSpLocks/>
          </p:cNvCxnSpPr>
          <p:nvPr/>
        </p:nvCxnSpPr>
        <p:spPr>
          <a:xfrm>
            <a:off x="5309425" y="3718660"/>
            <a:ext cx="0" cy="728927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1260FCDB-31BB-498A-9AD7-9FCBE42F105B}"/>
              </a:ext>
            </a:extLst>
          </p:cNvPr>
          <p:cNvCxnSpPr>
            <a:cxnSpLocks/>
          </p:cNvCxnSpPr>
          <p:nvPr/>
        </p:nvCxnSpPr>
        <p:spPr>
          <a:xfrm flipH="1">
            <a:off x="4211084" y="5256255"/>
            <a:ext cx="830510" cy="477257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B32375B5-259A-48B2-81EF-C9F46B61F563}"/>
              </a:ext>
            </a:extLst>
          </p:cNvPr>
          <p:cNvCxnSpPr>
            <a:cxnSpLocks/>
          </p:cNvCxnSpPr>
          <p:nvPr/>
        </p:nvCxnSpPr>
        <p:spPr>
          <a:xfrm flipH="1" flipV="1">
            <a:off x="1636755" y="5252997"/>
            <a:ext cx="860488" cy="480515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22708A81-7F64-4125-9154-D10FD5091A80}"/>
              </a:ext>
            </a:extLst>
          </p:cNvPr>
          <p:cNvCxnSpPr>
            <a:cxnSpLocks/>
          </p:cNvCxnSpPr>
          <p:nvPr/>
        </p:nvCxnSpPr>
        <p:spPr>
          <a:xfrm flipV="1">
            <a:off x="1468975" y="2387149"/>
            <a:ext cx="1002653" cy="510653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89741FDA-3F39-4F2B-A5E7-7BEA2881053E}"/>
              </a:ext>
            </a:extLst>
          </p:cNvPr>
          <p:cNvCxnSpPr>
            <a:cxnSpLocks/>
          </p:cNvCxnSpPr>
          <p:nvPr/>
        </p:nvCxnSpPr>
        <p:spPr>
          <a:xfrm flipV="1">
            <a:off x="1398902" y="3718660"/>
            <a:ext cx="0" cy="728928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860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BML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ループ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95D4720-5780-4483-B874-38D2D91FF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7DCCEDB-1BA9-42CE-8B8A-093E3A499163}"/>
              </a:ext>
            </a:extLst>
          </p:cNvPr>
          <p:cNvSpPr txBox="1"/>
          <p:nvPr/>
        </p:nvSpPr>
        <p:spPr>
          <a:xfrm>
            <a:off x="6610531" y="1308543"/>
            <a:ext cx="5285058" cy="3733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全体を活性化するために何が必要ですか？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コミュニケーション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　コミュニケーションハブとしてのチャット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　チャットにすべての情報を集約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　コミュニケーションの過程・結果を残す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RP/MR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の状態、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CI/CD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の結果を通知</a:t>
            </a:r>
            <a:endParaRPr kumimoji="1" lang="en-US" altLang="ja-JP" sz="2000">
              <a:highlight>
                <a:srgbClr val="FFFF00"/>
              </a:highligh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障害通知やアラートを通知</a:t>
            </a:r>
            <a:endParaRPr kumimoji="1" lang="en-US" altLang="ja-JP" sz="2000">
              <a:highlight>
                <a:srgbClr val="FFFF00"/>
              </a:highligh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システム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/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ビジネスメトリクスを通知</a:t>
            </a:r>
            <a:endParaRPr kumimoji="1" lang="en-US" altLang="ja-JP" sz="2000">
              <a:highlight>
                <a:srgbClr val="FFFF00"/>
              </a:highlight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30315AA9-1F53-48AA-BBEF-CB210A116957}"/>
              </a:ext>
            </a:extLst>
          </p:cNvPr>
          <p:cNvSpPr/>
          <p:nvPr/>
        </p:nvSpPr>
        <p:spPr>
          <a:xfrm>
            <a:off x="4626339" y="3055896"/>
            <a:ext cx="1366172" cy="52011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Build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5" name="四角形: 角を丸くする 24">
            <a:extLst>
              <a:ext uri="{FF2B5EF4-FFF2-40B4-BE49-F238E27FC236}">
                <a16:creationId xmlns:a16="http://schemas.microsoft.com/office/drawing/2014/main" id="{2639BF6F-2F4B-4797-8FC4-CAE9436F0D18}"/>
              </a:ext>
            </a:extLst>
          </p:cNvPr>
          <p:cNvSpPr/>
          <p:nvPr/>
        </p:nvSpPr>
        <p:spPr>
          <a:xfrm>
            <a:off x="2682896" y="5633879"/>
            <a:ext cx="1366172" cy="52011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Measure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7" name="四角形: 角を丸くする 26">
            <a:extLst>
              <a:ext uri="{FF2B5EF4-FFF2-40B4-BE49-F238E27FC236}">
                <a16:creationId xmlns:a16="http://schemas.microsoft.com/office/drawing/2014/main" id="{9C50E697-B53A-439C-937C-A56D59F02406}"/>
              </a:ext>
            </a:extLst>
          </p:cNvPr>
          <p:cNvSpPr/>
          <p:nvPr/>
        </p:nvSpPr>
        <p:spPr>
          <a:xfrm>
            <a:off x="715816" y="3055896"/>
            <a:ext cx="1366172" cy="52011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Learn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51F59C5A-77C3-49C5-85BC-A37201BC0A20}"/>
              </a:ext>
            </a:extLst>
          </p:cNvPr>
          <p:cNvSpPr/>
          <p:nvPr/>
        </p:nvSpPr>
        <p:spPr>
          <a:xfrm>
            <a:off x="2682896" y="2024796"/>
            <a:ext cx="1366172" cy="520118"/>
          </a:xfrm>
          <a:prstGeom prst="roundRect">
            <a:avLst>
              <a:gd name="adj" fmla="val 50000"/>
            </a:avLst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Idea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EB66F910-E838-40EB-BFE1-046B1F1DA48B}"/>
              </a:ext>
            </a:extLst>
          </p:cNvPr>
          <p:cNvSpPr/>
          <p:nvPr/>
        </p:nvSpPr>
        <p:spPr>
          <a:xfrm>
            <a:off x="4626339" y="4590233"/>
            <a:ext cx="1366172" cy="520118"/>
          </a:xfrm>
          <a:prstGeom prst="roundRect">
            <a:avLst>
              <a:gd name="adj" fmla="val 50000"/>
            </a:avLst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Product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7558196A-0BDD-4D20-856C-5C96FC1B0185}"/>
              </a:ext>
            </a:extLst>
          </p:cNvPr>
          <p:cNvSpPr/>
          <p:nvPr/>
        </p:nvSpPr>
        <p:spPr>
          <a:xfrm>
            <a:off x="715816" y="4590233"/>
            <a:ext cx="1366172" cy="520118"/>
          </a:xfrm>
          <a:prstGeom prst="roundRect">
            <a:avLst>
              <a:gd name="adj" fmla="val 50000"/>
            </a:avLst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949C6982-224A-4D5B-BC10-6DED9EDCA591}"/>
              </a:ext>
            </a:extLst>
          </p:cNvPr>
          <p:cNvCxnSpPr/>
          <p:nvPr/>
        </p:nvCxnSpPr>
        <p:spPr>
          <a:xfrm>
            <a:off x="4211084" y="2409910"/>
            <a:ext cx="830510" cy="50334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186CB187-D399-44F2-873A-1DF362F3DD56}"/>
              </a:ext>
            </a:extLst>
          </p:cNvPr>
          <p:cNvCxnSpPr>
            <a:cxnSpLocks/>
          </p:cNvCxnSpPr>
          <p:nvPr/>
        </p:nvCxnSpPr>
        <p:spPr>
          <a:xfrm>
            <a:off x="5309425" y="3718660"/>
            <a:ext cx="0" cy="728927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22CB1102-8E38-486F-9CC4-788DA93B4536}"/>
              </a:ext>
            </a:extLst>
          </p:cNvPr>
          <p:cNvCxnSpPr>
            <a:cxnSpLocks/>
          </p:cNvCxnSpPr>
          <p:nvPr/>
        </p:nvCxnSpPr>
        <p:spPr>
          <a:xfrm flipH="1">
            <a:off x="4211084" y="5256255"/>
            <a:ext cx="830510" cy="477257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11E45C58-E7C0-41FC-B840-361CFC86EFFF}"/>
              </a:ext>
            </a:extLst>
          </p:cNvPr>
          <p:cNvCxnSpPr>
            <a:cxnSpLocks/>
          </p:cNvCxnSpPr>
          <p:nvPr/>
        </p:nvCxnSpPr>
        <p:spPr>
          <a:xfrm flipH="1" flipV="1">
            <a:off x="1636755" y="5252997"/>
            <a:ext cx="860488" cy="480515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7BCF8252-C219-4766-A73F-FD9705EC7D71}"/>
              </a:ext>
            </a:extLst>
          </p:cNvPr>
          <p:cNvCxnSpPr>
            <a:cxnSpLocks/>
          </p:cNvCxnSpPr>
          <p:nvPr/>
        </p:nvCxnSpPr>
        <p:spPr>
          <a:xfrm flipV="1">
            <a:off x="1468975" y="2387149"/>
            <a:ext cx="1002653" cy="510653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DB09679C-EA10-4653-9103-83B0CBF1C388}"/>
              </a:ext>
            </a:extLst>
          </p:cNvPr>
          <p:cNvCxnSpPr>
            <a:cxnSpLocks/>
          </p:cNvCxnSpPr>
          <p:nvPr/>
        </p:nvCxnSpPr>
        <p:spPr>
          <a:xfrm flipV="1">
            <a:off x="1398902" y="3718660"/>
            <a:ext cx="0" cy="728928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1432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活動をやりやすい環境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95D4720-5780-4483-B874-38D2D91FF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08D4FEA5-D55C-4099-87EB-5488015EE36B}"/>
              </a:ext>
            </a:extLst>
          </p:cNvPr>
          <p:cNvSpPr/>
          <p:nvPr/>
        </p:nvSpPr>
        <p:spPr>
          <a:xfrm>
            <a:off x="2682896" y="3823064"/>
            <a:ext cx="1366172" cy="52011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チャット</a:t>
            </a:r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F55AFA5C-6226-4FAE-A9EC-94D6F46385D6}"/>
              </a:ext>
            </a:extLst>
          </p:cNvPr>
          <p:cNvSpPr/>
          <p:nvPr/>
        </p:nvSpPr>
        <p:spPr>
          <a:xfrm>
            <a:off x="7685955" y="3059868"/>
            <a:ext cx="1366172" cy="52011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PR/MR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FFD2404F-82F9-42A7-8CC9-AB0296EAEAB6}"/>
              </a:ext>
            </a:extLst>
          </p:cNvPr>
          <p:cNvSpPr/>
          <p:nvPr/>
        </p:nvSpPr>
        <p:spPr>
          <a:xfrm>
            <a:off x="6199490" y="3707122"/>
            <a:ext cx="1366172" cy="52011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VCS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38126805-AB12-4F3D-9582-61072EF673C9}"/>
              </a:ext>
            </a:extLst>
          </p:cNvPr>
          <p:cNvSpPr/>
          <p:nvPr/>
        </p:nvSpPr>
        <p:spPr>
          <a:xfrm>
            <a:off x="7685955" y="3686892"/>
            <a:ext cx="1366172" cy="52011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CI/CD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5" name="四角形: 角を丸くする 24">
            <a:extLst>
              <a:ext uri="{FF2B5EF4-FFF2-40B4-BE49-F238E27FC236}">
                <a16:creationId xmlns:a16="http://schemas.microsoft.com/office/drawing/2014/main" id="{B4DF9E43-9C32-4B6E-9F34-E8088E5F3C7B}"/>
              </a:ext>
            </a:extLst>
          </p:cNvPr>
          <p:cNvSpPr/>
          <p:nvPr/>
        </p:nvSpPr>
        <p:spPr>
          <a:xfrm>
            <a:off x="6199490" y="3056730"/>
            <a:ext cx="1366172" cy="52011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ITS/BTS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884E2951-5A41-44B6-90EE-E3502E9DE951}"/>
              </a:ext>
            </a:extLst>
          </p:cNvPr>
          <p:cNvSpPr/>
          <p:nvPr/>
        </p:nvSpPr>
        <p:spPr>
          <a:xfrm>
            <a:off x="4616413" y="5617834"/>
            <a:ext cx="1366172" cy="52011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モニタリング</a:t>
            </a:r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FCF92A80-64C6-4859-A76F-F43F7C4EC812}"/>
              </a:ext>
            </a:extLst>
          </p:cNvPr>
          <p:cNvSpPr/>
          <p:nvPr/>
        </p:nvSpPr>
        <p:spPr>
          <a:xfrm>
            <a:off x="4626339" y="6219779"/>
            <a:ext cx="1870744" cy="52011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インシデント管理</a:t>
            </a:r>
          </a:p>
        </p:txBody>
      </p:sp>
      <p:sp>
        <p:nvSpPr>
          <p:cNvPr id="31" name="四角形: 角を丸くする 30">
            <a:extLst>
              <a:ext uri="{FF2B5EF4-FFF2-40B4-BE49-F238E27FC236}">
                <a16:creationId xmlns:a16="http://schemas.microsoft.com/office/drawing/2014/main" id="{DC49F297-2ED0-4383-AFDB-1EF008E74CCE}"/>
              </a:ext>
            </a:extLst>
          </p:cNvPr>
          <p:cNvSpPr/>
          <p:nvPr/>
        </p:nvSpPr>
        <p:spPr>
          <a:xfrm>
            <a:off x="6608408" y="6226309"/>
            <a:ext cx="1366172" cy="52011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バックアップ</a:t>
            </a:r>
          </a:p>
        </p:txBody>
      </p:sp>
      <p:sp>
        <p:nvSpPr>
          <p:cNvPr id="41" name="四角形: 角を丸くする 40">
            <a:extLst>
              <a:ext uri="{FF2B5EF4-FFF2-40B4-BE49-F238E27FC236}">
                <a16:creationId xmlns:a16="http://schemas.microsoft.com/office/drawing/2014/main" id="{FB6AF59B-5730-44FC-AC1C-34A9374FC52E}"/>
              </a:ext>
            </a:extLst>
          </p:cNvPr>
          <p:cNvSpPr/>
          <p:nvPr/>
        </p:nvSpPr>
        <p:spPr>
          <a:xfrm>
            <a:off x="6096000" y="5614259"/>
            <a:ext cx="1366172" cy="52011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セキュリティ</a:t>
            </a:r>
          </a:p>
        </p:txBody>
      </p:sp>
      <p:sp>
        <p:nvSpPr>
          <p:cNvPr id="66" name="四角形: 角を丸くする 65">
            <a:extLst>
              <a:ext uri="{FF2B5EF4-FFF2-40B4-BE49-F238E27FC236}">
                <a16:creationId xmlns:a16="http://schemas.microsoft.com/office/drawing/2014/main" id="{B68E1263-E60D-43EF-93E3-6A3D20A75FC2}"/>
              </a:ext>
            </a:extLst>
          </p:cNvPr>
          <p:cNvSpPr/>
          <p:nvPr/>
        </p:nvSpPr>
        <p:spPr>
          <a:xfrm>
            <a:off x="4626339" y="3055896"/>
            <a:ext cx="1366172" cy="52011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Build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7" name="四角形: 角を丸くする 66">
            <a:extLst>
              <a:ext uri="{FF2B5EF4-FFF2-40B4-BE49-F238E27FC236}">
                <a16:creationId xmlns:a16="http://schemas.microsoft.com/office/drawing/2014/main" id="{D65A07BF-FA66-419E-B589-96548D343FB6}"/>
              </a:ext>
            </a:extLst>
          </p:cNvPr>
          <p:cNvSpPr/>
          <p:nvPr/>
        </p:nvSpPr>
        <p:spPr>
          <a:xfrm>
            <a:off x="2682896" y="5633879"/>
            <a:ext cx="1366172" cy="52011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Measure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8" name="四角形: 角を丸くする 67">
            <a:extLst>
              <a:ext uri="{FF2B5EF4-FFF2-40B4-BE49-F238E27FC236}">
                <a16:creationId xmlns:a16="http://schemas.microsoft.com/office/drawing/2014/main" id="{51DF2B9E-88EF-4A82-96AF-8D7558DFB5EB}"/>
              </a:ext>
            </a:extLst>
          </p:cNvPr>
          <p:cNvSpPr/>
          <p:nvPr/>
        </p:nvSpPr>
        <p:spPr>
          <a:xfrm>
            <a:off x="715816" y="3055896"/>
            <a:ext cx="1366172" cy="52011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Learn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9" name="四角形: 角を丸くする 68">
            <a:extLst>
              <a:ext uri="{FF2B5EF4-FFF2-40B4-BE49-F238E27FC236}">
                <a16:creationId xmlns:a16="http://schemas.microsoft.com/office/drawing/2014/main" id="{0D8ABA23-15CD-4F26-998B-3083D74414B0}"/>
              </a:ext>
            </a:extLst>
          </p:cNvPr>
          <p:cNvSpPr/>
          <p:nvPr/>
        </p:nvSpPr>
        <p:spPr>
          <a:xfrm>
            <a:off x="2682896" y="2024796"/>
            <a:ext cx="1366172" cy="520118"/>
          </a:xfrm>
          <a:prstGeom prst="roundRect">
            <a:avLst>
              <a:gd name="adj" fmla="val 50000"/>
            </a:avLst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Idea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0" name="四角形: 角を丸くする 69">
            <a:extLst>
              <a:ext uri="{FF2B5EF4-FFF2-40B4-BE49-F238E27FC236}">
                <a16:creationId xmlns:a16="http://schemas.microsoft.com/office/drawing/2014/main" id="{2EB921A2-5866-4401-8D4E-7020F0842168}"/>
              </a:ext>
            </a:extLst>
          </p:cNvPr>
          <p:cNvSpPr/>
          <p:nvPr/>
        </p:nvSpPr>
        <p:spPr>
          <a:xfrm>
            <a:off x="4626339" y="4590233"/>
            <a:ext cx="1366172" cy="520118"/>
          </a:xfrm>
          <a:prstGeom prst="roundRect">
            <a:avLst>
              <a:gd name="adj" fmla="val 50000"/>
            </a:avLst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Product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1" name="四角形: 角を丸くする 70">
            <a:extLst>
              <a:ext uri="{FF2B5EF4-FFF2-40B4-BE49-F238E27FC236}">
                <a16:creationId xmlns:a16="http://schemas.microsoft.com/office/drawing/2014/main" id="{BB1C2A56-28E6-4307-AC9C-5D35B04FE10C}"/>
              </a:ext>
            </a:extLst>
          </p:cNvPr>
          <p:cNvSpPr/>
          <p:nvPr/>
        </p:nvSpPr>
        <p:spPr>
          <a:xfrm>
            <a:off x="715816" y="4590233"/>
            <a:ext cx="1366172" cy="520118"/>
          </a:xfrm>
          <a:prstGeom prst="roundRect">
            <a:avLst>
              <a:gd name="adj" fmla="val 50000"/>
            </a:avLst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7F99B1E4-B8C2-4847-B529-4B345CF31D34}"/>
              </a:ext>
            </a:extLst>
          </p:cNvPr>
          <p:cNvCxnSpPr/>
          <p:nvPr/>
        </p:nvCxnSpPr>
        <p:spPr>
          <a:xfrm>
            <a:off x="4211084" y="2409910"/>
            <a:ext cx="830510" cy="50334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0075C93D-D458-471A-82F0-3733697B2830}"/>
              </a:ext>
            </a:extLst>
          </p:cNvPr>
          <p:cNvCxnSpPr>
            <a:cxnSpLocks/>
          </p:cNvCxnSpPr>
          <p:nvPr/>
        </p:nvCxnSpPr>
        <p:spPr>
          <a:xfrm>
            <a:off x="5309425" y="3718660"/>
            <a:ext cx="0" cy="728927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986ADC57-9215-44AF-B962-985C5BCBE717}"/>
              </a:ext>
            </a:extLst>
          </p:cNvPr>
          <p:cNvCxnSpPr>
            <a:cxnSpLocks/>
          </p:cNvCxnSpPr>
          <p:nvPr/>
        </p:nvCxnSpPr>
        <p:spPr>
          <a:xfrm flipH="1">
            <a:off x="4211084" y="5256255"/>
            <a:ext cx="830510" cy="477257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00ABD2A7-EB9D-4300-924E-F3AA61923794}"/>
              </a:ext>
            </a:extLst>
          </p:cNvPr>
          <p:cNvCxnSpPr>
            <a:cxnSpLocks/>
          </p:cNvCxnSpPr>
          <p:nvPr/>
        </p:nvCxnSpPr>
        <p:spPr>
          <a:xfrm flipH="1" flipV="1">
            <a:off x="1636755" y="5252997"/>
            <a:ext cx="860488" cy="480515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7D4AD609-E048-455E-AA31-F4098E5D5FD9}"/>
              </a:ext>
            </a:extLst>
          </p:cNvPr>
          <p:cNvCxnSpPr>
            <a:cxnSpLocks/>
          </p:cNvCxnSpPr>
          <p:nvPr/>
        </p:nvCxnSpPr>
        <p:spPr>
          <a:xfrm flipV="1">
            <a:off x="1468975" y="2387149"/>
            <a:ext cx="1002653" cy="510653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10498066-4342-4BD6-9E94-508E79526E3D}"/>
              </a:ext>
            </a:extLst>
          </p:cNvPr>
          <p:cNvCxnSpPr>
            <a:cxnSpLocks/>
          </p:cNvCxnSpPr>
          <p:nvPr/>
        </p:nvCxnSpPr>
        <p:spPr>
          <a:xfrm flipV="1">
            <a:off x="1398902" y="3718660"/>
            <a:ext cx="0" cy="728928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493F584C-0A9A-4C21-B570-DBF10EBDC841}"/>
              </a:ext>
            </a:extLst>
          </p:cNvPr>
          <p:cNvSpPr txBox="1"/>
          <p:nvPr/>
        </p:nvSpPr>
        <p:spPr>
          <a:xfrm>
            <a:off x="6610531" y="1308543"/>
            <a:ext cx="5285058" cy="1271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コミュニケーションハブとしてチャットに情報が集約され、リリースプロセスやモニタリングは自動化され、</a:t>
            </a:r>
            <a:endParaRPr kumimoji="1" lang="en-US" altLang="ja-JP" sz="2000">
              <a:highlight>
                <a:srgbClr val="FFFF00"/>
              </a:highligh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安定運用に不可欠な機能が備わっている環境です。</a:t>
            </a:r>
            <a:endParaRPr kumimoji="1" lang="en-US" altLang="ja-JP" sz="2000">
              <a:highlight>
                <a:srgbClr val="FFFF00"/>
              </a:highlight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58856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活動をやりやすい環境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95D4720-5780-4483-B874-38D2D91FF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08D4FEA5-D55C-4099-87EB-5488015EE36B}"/>
              </a:ext>
            </a:extLst>
          </p:cNvPr>
          <p:cNvSpPr/>
          <p:nvPr/>
        </p:nvSpPr>
        <p:spPr>
          <a:xfrm>
            <a:off x="2682896" y="3823064"/>
            <a:ext cx="1366172" cy="52011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チャット</a:t>
            </a:r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F55AFA5C-6226-4FAE-A9EC-94D6F46385D6}"/>
              </a:ext>
            </a:extLst>
          </p:cNvPr>
          <p:cNvSpPr/>
          <p:nvPr/>
        </p:nvSpPr>
        <p:spPr>
          <a:xfrm>
            <a:off x="7685955" y="3059868"/>
            <a:ext cx="1366172" cy="52011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PR/MR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FFD2404F-82F9-42A7-8CC9-AB0296EAEAB6}"/>
              </a:ext>
            </a:extLst>
          </p:cNvPr>
          <p:cNvSpPr/>
          <p:nvPr/>
        </p:nvSpPr>
        <p:spPr>
          <a:xfrm>
            <a:off x="6199490" y="3707122"/>
            <a:ext cx="1366172" cy="52011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VCS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38126805-AB12-4F3D-9582-61072EF673C9}"/>
              </a:ext>
            </a:extLst>
          </p:cNvPr>
          <p:cNvSpPr/>
          <p:nvPr/>
        </p:nvSpPr>
        <p:spPr>
          <a:xfrm>
            <a:off x="7685955" y="3686892"/>
            <a:ext cx="1366172" cy="52011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CI/CD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5" name="四角形: 角を丸くする 24">
            <a:extLst>
              <a:ext uri="{FF2B5EF4-FFF2-40B4-BE49-F238E27FC236}">
                <a16:creationId xmlns:a16="http://schemas.microsoft.com/office/drawing/2014/main" id="{B4DF9E43-9C32-4B6E-9F34-E8088E5F3C7B}"/>
              </a:ext>
            </a:extLst>
          </p:cNvPr>
          <p:cNvSpPr/>
          <p:nvPr/>
        </p:nvSpPr>
        <p:spPr>
          <a:xfrm>
            <a:off x="6199490" y="3056730"/>
            <a:ext cx="1366172" cy="52011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ITS/BTS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884E2951-5A41-44B6-90EE-E3502E9DE951}"/>
              </a:ext>
            </a:extLst>
          </p:cNvPr>
          <p:cNvSpPr/>
          <p:nvPr/>
        </p:nvSpPr>
        <p:spPr>
          <a:xfrm>
            <a:off x="4616413" y="5617834"/>
            <a:ext cx="1366172" cy="52011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モニタリング</a:t>
            </a:r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FCF92A80-64C6-4859-A76F-F43F7C4EC812}"/>
              </a:ext>
            </a:extLst>
          </p:cNvPr>
          <p:cNvSpPr/>
          <p:nvPr/>
        </p:nvSpPr>
        <p:spPr>
          <a:xfrm>
            <a:off x="4626339" y="6219779"/>
            <a:ext cx="1870744" cy="52011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インシデント管理</a:t>
            </a:r>
          </a:p>
        </p:txBody>
      </p:sp>
      <p:sp>
        <p:nvSpPr>
          <p:cNvPr id="31" name="四角形: 角を丸くする 30">
            <a:extLst>
              <a:ext uri="{FF2B5EF4-FFF2-40B4-BE49-F238E27FC236}">
                <a16:creationId xmlns:a16="http://schemas.microsoft.com/office/drawing/2014/main" id="{DC49F297-2ED0-4383-AFDB-1EF008E74CCE}"/>
              </a:ext>
            </a:extLst>
          </p:cNvPr>
          <p:cNvSpPr/>
          <p:nvPr/>
        </p:nvSpPr>
        <p:spPr>
          <a:xfrm>
            <a:off x="6608408" y="6226309"/>
            <a:ext cx="1366172" cy="52011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バックアップ</a:t>
            </a:r>
          </a:p>
        </p:txBody>
      </p:sp>
      <p:sp>
        <p:nvSpPr>
          <p:cNvPr id="41" name="四角形: 角を丸くする 40">
            <a:extLst>
              <a:ext uri="{FF2B5EF4-FFF2-40B4-BE49-F238E27FC236}">
                <a16:creationId xmlns:a16="http://schemas.microsoft.com/office/drawing/2014/main" id="{FB6AF59B-5730-44FC-AC1C-34A9374FC52E}"/>
              </a:ext>
            </a:extLst>
          </p:cNvPr>
          <p:cNvSpPr/>
          <p:nvPr/>
        </p:nvSpPr>
        <p:spPr>
          <a:xfrm>
            <a:off x="6096000" y="5614259"/>
            <a:ext cx="1366172" cy="52011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セキュリティ</a:t>
            </a:r>
          </a:p>
        </p:txBody>
      </p:sp>
      <p:sp>
        <p:nvSpPr>
          <p:cNvPr id="66" name="四角形: 角を丸くする 65">
            <a:extLst>
              <a:ext uri="{FF2B5EF4-FFF2-40B4-BE49-F238E27FC236}">
                <a16:creationId xmlns:a16="http://schemas.microsoft.com/office/drawing/2014/main" id="{B68E1263-E60D-43EF-93E3-6A3D20A75FC2}"/>
              </a:ext>
            </a:extLst>
          </p:cNvPr>
          <p:cNvSpPr/>
          <p:nvPr/>
        </p:nvSpPr>
        <p:spPr>
          <a:xfrm>
            <a:off x="4626339" y="3055896"/>
            <a:ext cx="1366172" cy="52011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Build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7" name="四角形: 角を丸くする 66">
            <a:extLst>
              <a:ext uri="{FF2B5EF4-FFF2-40B4-BE49-F238E27FC236}">
                <a16:creationId xmlns:a16="http://schemas.microsoft.com/office/drawing/2014/main" id="{D65A07BF-FA66-419E-B589-96548D343FB6}"/>
              </a:ext>
            </a:extLst>
          </p:cNvPr>
          <p:cNvSpPr/>
          <p:nvPr/>
        </p:nvSpPr>
        <p:spPr>
          <a:xfrm>
            <a:off x="2682896" y="5633879"/>
            <a:ext cx="1366172" cy="52011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Measure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8" name="四角形: 角を丸くする 67">
            <a:extLst>
              <a:ext uri="{FF2B5EF4-FFF2-40B4-BE49-F238E27FC236}">
                <a16:creationId xmlns:a16="http://schemas.microsoft.com/office/drawing/2014/main" id="{51DF2B9E-88EF-4A82-96AF-8D7558DFB5EB}"/>
              </a:ext>
            </a:extLst>
          </p:cNvPr>
          <p:cNvSpPr/>
          <p:nvPr/>
        </p:nvSpPr>
        <p:spPr>
          <a:xfrm>
            <a:off x="715816" y="3055896"/>
            <a:ext cx="1366172" cy="52011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Learn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9" name="四角形: 角を丸くする 68">
            <a:extLst>
              <a:ext uri="{FF2B5EF4-FFF2-40B4-BE49-F238E27FC236}">
                <a16:creationId xmlns:a16="http://schemas.microsoft.com/office/drawing/2014/main" id="{0D8ABA23-15CD-4F26-998B-3083D74414B0}"/>
              </a:ext>
            </a:extLst>
          </p:cNvPr>
          <p:cNvSpPr/>
          <p:nvPr/>
        </p:nvSpPr>
        <p:spPr>
          <a:xfrm>
            <a:off x="2682896" y="2024796"/>
            <a:ext cx="1366172" cy="520118"/>
          </a:xfrm>
          <a:prstGeom prst="roundRect">
            <a:avLst>
              <a:gd name="adj" fmla="val 50000"/>
            </a:avLst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Idea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0" name="四角形: 角を丸くする 69">
            <a:extLst>
              <a:ext uri="{FF2B5EF4-FFF2-40B4-BE49-F238E27FC236}">
                <a16:creationId xmlns:a16="http://schemas.microsoft.com/office/drawing/2014/main" id="{2EB921A2-5866-4401-8D4E-7020F0842168}"/>
              </a:ext>
            </a:extLst>
          </p:cNvPr>
          <p:cNvSpPr/>
          <p:nvPr/>
        </p:nvSpPr>
        <p:spPr>
          <a:xfrm>
            <a:off x="4626339" y="4590233"/>
            <a:ext cx="1366172" cy="520118"/>
          </a:xfrm>
          <a:prstGeom prst="roundRect">
            <a:avLst>
              <a:gd name="adj" fmla="val 50000"/>
            </a:avLst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Product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1" name="四角形: 角を丸くする 70">
            <a:extLst>
              <a:ext uri="{FF2B5EF4-FFF2-40B4-BE49-F238E27FC236}">
                <a16:creationId xmlns:a16="http://schemas.microsoft.com/office/drawing/2014/main" id="{BB1C2A56-28E6-4307-AC9C-5D35B04FE10C}"/>
              </a:ext>
            </a:extLst>
          </p:cNvPr>
          <p:cNvSpPr/>
          <p:nvPr/>
        </p:nvSpPr>
        <p:spPr>
          <a:xfrm>
            <a:off x="715816" y="4590233"/>
            <a:ext cx="1366172" cy="520118"/>
          </a:xfrm>
          <a:prstGeom prst="roundRect">
            <a:avLst>
              <a:gd name="adj" fmla="val 50000"/>
            </a:avLst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7F99B1E4-B8C2-4847-B529-4B345CF31D34}"/>
              </a:ext>
            </a:extLst>
          </p:cNvPr>
          <p:cNvCxnSpPr/>
          <p:nvPr/>
        </p:nvCxnSpPr>
        <p:spPr>
          <a:xfrm>
            <a:off x="4211084" y="2409910"/>
            <a:ext cx="830510" cy="50334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0075C93D-D458-471A-82F0-3733697B2830}"/>
              </a:ext>
            </a:extLst>
          </p:cNvPr>
          <p:cNvCxnSpPr>
            <a:cxnSpLocks/>
          </p:cNvCxnSpPr>
          <p:nvPr/>
        </p:nvCxnSpPr>
        <p:spPr>
          <a:xfrm>
            <a:off x="5309425" y="3718660"/>
            <a:ext cx="0" cy="728927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986ADC57-9215-44AF-B962-985C5BCBE717}"/>
              </a:ext>
            </a:extLst>
          </p:cNvPr>
          <p:cNvCxnSpPr>
            <a:cxnSpLocks/>
          </p:cNvCxnSpPr>
          <p:nvPr/>
        </p:nvCxnSpPr>
        <p:spPr>
          <a:xfrm flipH="1">
            <a:off x="4211084" y="5256255"/>
            <a:ext cx="830510" cy="477257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00ABD2A7-EB9D-4300-924E-F3AA61923794}"/>
              </a:ext>
            </a:extLst>
          </p:cNvPr>
          <p:cNvCxnSpPr>
            <a:cxnSpLocks/>
          </p:cNvCxnSpPr>
          <p:nvPr/>
        </p:nvCxnSpPr>
        <p:spPr>
          <a:xfrm flipH="1" flipV="1">
            <a:off x="1636755" y="5252997"/>
            <a:ext cx="860488" cy="480515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7D4AD609-E048-455E-AA31-F4098E5D5FD9}"/>
              </a:ext>
            </a:extLst>
          </p:cNvPr>
          <p:cNvCxnSpPr>
            <a:cxnSpLocks/>
          </p:cNvCxnSpPr>
          <p:nvPr/>
        </p:nvCxnSpPr>
        <p:spPr>
          <a:xfrm flipV="1">
            <a:off x="1468975" y="2387149"/>
            <a:ext cx="1002653" cy="510653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10498066-4342-4BD6-9E94-508E79526E3D}"/>
              </a:ext>
            </a:extLst>
          </p:cNvPr>
          <p:cNvCxnSpPr>
            <a:cxnSpLocks/>
          </p:cNvCxnSpPr>
          <p:nvPr/>
        </p:nvCxnSpPr>
        <p:spPr>
          <a:xfrm flipV="1">
            <a:off x="1398902" y="3718660"/>
            <a:ext cx="0" cy="728928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四角形: 角を丸くする 79">
            <a:extLst>
              <a:ext uri="{FF2B5EF4-FFF2-40B4-BE49-F238E27FC236}">
                <a16:creationId xmlns:a16="http://schemas.microsoft.com/office/drawing/2014/main" id="{2255625E-97E7-4854-8353-5D7C14C75991}"/>
              </a:ext>
            </a:extLst>
          </p:cNvPr>
          <p:cNvSpPr/>
          <p:nvPr/>
        </p:nvSpPr>
        <p:spPr>
          <a:xfrm>
            <a:off x="7685955" y="1376415"/>
            <a:ext cx="2947643" cy="365126"/>
          </a:xfrm>
          <a:prstGeom prst="roundRect">
            <a:avLst>
              <a:gd name="adj" fmla="val 2134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リリースサイクルに関するもの</a:t>
            </a:r>
          </a:p>
        </p:txBody>
      </p:sp>
      <p:sp>
        <p:nvSpPr>
          <p:cNvPr id="81" name="四角形: 角を丸くする 80">
            <a:extLst>
              <a:ext uri="{FF2B5EF4-FFF2-40B4-BE49-F238E27FC236}">
                <a16:creationId xmlns:a16="http://schemas.microsoft.com/office/drawing/2014/main" id="{AE7D02A4-55BD-46FB-A7DA-C22AD8B22359}"/>
              </a:ext>
            </a:extLst>
          </p:cNvPr>
          <p:cNvSpPr/>
          <p:nvPr/>
        </p:nvSpPr>
        <p:spPr>
          <a:xfrm>
            <a:off x="7685954" y="1806556"/>
            <a:ext cx="2947643" cy="365126"/>
          </a:xfrm>
          <a:prstGeom prst="roundRect">
            <a:avLst>
              <a:gd name="adj" fmla="val 21348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安定運用に関するもの</a:t>
            </a:r>
          </a:p>
        </p:txBody>
      </p:sp>
    </p:spTree>
    <p:extLst>
      <p:ext uri="{BB962C8B-B14F-4D97-AF65-F5344CB8AC3E}">
        <p14:creationId xmlns:p14="http://schemas.microsoft.com/office/powerpoint/2010/main" val="43394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2B8F400-AC9E-4591-8082-362D3EAD0E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43302EA-920C-4B5C-BC62-BC356FE7AAD8}"/>
              </a:ext>
            </a:extLst>
          </p:cNvPr>
          <p:cNvSpPr txBox="1"/>
          <p:nvPr/>
        </p:nvSpPr>
        <p:spPr>
          <a:xfrm>
            <a:off x="11040894" y="167318"/>
            <a:ext cx="984114" cy="4510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Work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ハンズオン資料を準備する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2502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このスライドを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PDF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にしたファイルを提供しています。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PDF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ファイルを開いて見れる状態にしてください。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devops-handson/devops-handson.pdf</a:t>
            </a:r>
          </a:p>
          <a:p>
            <a:pPr>
              <a:lnSpc>
                <a:spcPts val="3200"/>
              </a:lnSpc>
            </a:pPr>
            <a:endParaRPr kumimoji="1" lang="en-US" altLang="ja-JP" sz="2000">
              <a:highlight>
                <a:srgbClr val="FFFF00"/>
              </a:highligh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highlight>
                <a:srgbClr val="FFFF00"/>
              </a:highlight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70009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0AE5A49-0594-4B67-AAA5-F5E22279E094}"/>
              </a:ext>
            </a:extLst>
          </p:cNvPr>
          <p:cNvSpPr txBox="1"/>
          <p:nvPr/>
        </p:nvSpPr>
        <p:spPr>
          <a:xfrm>
            <a:off x="6610531" y="1308543"/>
            <a:ext cx="5285058" cy="1271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ハンズオンでは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リリースに関するもの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を見ていきます。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これらの環境をどのような仕組みで実現しているのか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については最後に説明します。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活動をやりやすい環境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95D4720-5780-4483-B874-38D2D91FF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08D4FEA5-D55C-4099-87EB-5488015EE36B}"/>
              </a:ext>
            </a:extLst>
          </p:cNvPr>
          <p:cNvSpPr/>
          <p:nvPr/>
        </p:nvSpPr>
        <p:spPr>
          <a:xfrm>
            <a:off x="2682896" y="3823064"/>
            <a:ext cx="1366172" cy="52011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チャット</a:t>
            </a:r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F55AFA5C-6226-4FAE-A9EC-94D6F46385D6}"/>
              </a:ext>
            </a:extLst>
          </p:cNvPr>
          <p:cNvSpPr/>
          <p:nvPr/>
        </p:nvSpPr>
        <p:spPr>
          <a:xfrm>
            <a:off x="7685955" y="3059868"/>
            <a:ext cx="1366172" cy="52011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PR/MR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FFD2404F-82F9-42A7-8CC9-AB0296EAEAB6}"/>
              </a:ext>
            </a:extLst>
          </p:cNvPr>
          <p:cNvSpPr/>
          <p:nvPr/>
        </p:nvSpPr>
        <p:spPr>
          <a:xfrm>
            <a:off x="6199490" y="3707122"/>
            <a:ext cx="1366172" cy="52011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VCS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38126805-AB12-4F3D-9582-61072EF673C9}"/>
              </a:ext>
            </a:extLst>
          </p:cNvPr>
          <p:cNvSpPr/>
          <p:nvPr/>
        </p:nvSpPr>
        <p:spPr>
          <a:xfrm>
            <a:off x="7685955" y="3686892"/>
            <a:ext cx="1366172" cy="52011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CI/CD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5" name="四角形: 角を丸くする 24">
            <a:extLst>
              <a:ext uri="{FF2B5EF4-FFF2-40B4-BE49-F238E27FC236}">
                <a16:creationId xmlns:a16="http://schemas.microsoft.com/office/drawing/2014/main" id="{B4DF9E43-9C32-4B6E-9F34-E8088E5F3C7B}"/>
              </a:ext>
            </a:extLst>
          </p:cNvPr>
          <p:cNvSpPr/>
          <p:nvPr/>
        </p:nvSpPr>
        <p:spPr>
          <a:xfrm>
            <a:off x="6199490" y="3056730"/>
            <a:ext cx="1366172" cy="52011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ITS/BTS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884E2951-5A41-44B6-90EE-E3502E9DE951}"/>
              </a:ext>
            </a:extLst>
          </p:cNvPr>
          <p:cNvSpPr/>
          <p:nvPr/>
        </p:nvSpPr>
        <p:spPr>
          <a:xfrm>
            <a:off x="4616413" y="5617834"/>
            <a:ext cx="1366172" cy="52011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モニタリング</a:t>
            </a:r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FCF92A80-64C6-4859-A76F-F43F7C4EC812}"/>
              </a:ext>
            </a:extLst>
          </p:cNvPr>
          <p:cNvSpPr/>
          <p:nvPr/>
        </p:nvSpPr>
        <p:spPr>
          <a:xfrm>
            <a:off x="4626339" y="6219779"/>
            <a:ext cx="1870744" cy="52011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インシデント管理</a:t>
            </a:r>
          </a:p>
        </p:txBody>
      </p:sp>
      <p:sp>
        <p:nvSpPr>
          <p:cNvPr id="31" name="四角形: 角を丸くする 30">
            <a:extLst>
              <a:ext uri="{FF2B5EF4-FFF2-40B4-BE49-F238E27FC236}">
                <a16:creationId xmlns:a16="http://schemas.microsoft.com/office/drawing/2014/main" id="{DC49F297-2ED0-4383-AFDB-1EF008E74CCE}"/>
              </a:ext>
            </a:extLst>
          </p:cNvPr>
          <p:cNvSpPr/>
          <p:nvPr/>
        </p:nvSpPr>
        <p:spPr>
          <a:xfrm>
            <a:off x="6608408" y="6226309"/>
            <a:ext cx="1366172" cy="52011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バックアップ</a:t>
            </a:r>
          </a:p>
        </p:txBody>
      </p:sp>
      <p:sp>
        <p:nvSpPr>
          <p:cNvPr id="41" name="四角形: 角を丸くする 40">
            <a:extLst>
              <a:ext uri="{FF2B5EF4-FFF2-40B4-BE49-F238E27FC236}">
                <a16:creationId xmlns:a16="http://schemas.microsoft.com/office/drawing/2014/main" id="{FB6AF59B-5730-44FC-AC1C-34A9374FC52E}"/>
              </a:ext>
            </a:extLst>
          </p:cNvPr>
          <p:cNvSpPr/>
          <p:nvPr/>
        </p:nvSpPr>
        <p:spPr>
          <a:xfrm>
            <a:off x="6096000" y="5614259"/>
            <a:ext cx="1366172" cy="52011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セキュリティ</a:t>
            </a:r>
          </a:p>
        </p:txBody>
      </p:sp>
      <p:sp>
        <p:nvSpPr>
          <p:cNvPr id="66" name="四角形: 角を丸くする 65">
            <a:extLst>
              <a:ext uri="{FF2B5EF4-FFF2-40B4-BE49-F238E27FC236}">
                <a16:creationId xmlns:a16="http://schemas.microsoft.com/office/drawing/2014/main" id="{B68E1263-E60D-43EF-93E3-6A3D20A75FC2}"/>
              </a:ext>
            </a:extLst>
          </p:cNvPr>
          <p:cNvSpPr/>
          <p:nvPr/>
        </p:nvSpPr>
        <p:spPr>
          <a:xfrm>
            <a:off x="4626339" y="3055896"/>
            <a:ext cx="1366172" cy="52011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Build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7" name="四角形: 角を丸くする 66">
            <a:extLst>
              <a:ext uri="{FF2B5EF4-FFF2-40B4-BE49-F238E27FC236}">
                <a16:creationId xmlns:a16="http://schemas.microsoft.com/office/drawing/2014/main" id="{D65A07BF-FA66-419E-B589-96548D343FB6}"/>
              </a:ext>
            </a:extLst>
          </p:cNvPr>
          <p:cNvSpPr/>
          <p:nvPr/>
        </p:nvSpPr>
        <p:spPr>
          <a:xfrm>
            <a:off x="2682896" y="5633879"/>
            <a:ext cx="1366172" cy="52011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Measure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8" name="四角形: 角を丸くする 67">
            <a:extLst>
              <a:ext uri="{FF2B5EF4-FFF2-40B4-BE49-F238E27FC236}">
                <a16:creationId xmlns:a16="http://schemas.microsoft.com/office/drawing/2014/main" id="{51DF2B9E-88EF-4A82-96AF-8D7558DFB5EB}"/>
              </a:ext>
            </a:extLst>
          </p:cNvPr>
          <p:cNvSpPr/>
          <p:nvPr/>
        </p:nvSpPr>
        <p:spPr>
          <a:xfrm>
            <a:off x="715816" y="3055896"/>
            <a:ext cx="1366172" cy="52011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Learn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9" name="四角形: 角を丸くする 68">
            <a:extLst>
              <a:ext uri="{FF2B5EF4-FFF2-40B4-BE49-F238E27FC236}">
                <a16:creationId xmlns:a16="http://schemas.microsoft.com/office/drawing/2014/main" id="{0D8ABA23-15CD-4F26-998B-3083D74414B0}"/>
              </a:ext>
            </a:extLst>
          </p:cNvPr>
          <p:cNvSpPr/>
          <p:nvPr/>
        </p:nvSpPr>
        <p:spPr>
          <a:xfrm>
            <a:off x="2682896" y="2024796"/>
            <a:ext cx="1366172" cy="520118"/>
          </a:xfrm>
          <a:prstGeom prst="roundRect">
            <a:avLst>
              <a:gd name="adj" fmla="val 50000"/>
            </a:avLst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Idea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0" name="四角形: 角を丸くする 69">
            <a:extLst>
              <a:ext uri="{FF2B5EF4-FFF2-40B4-BE49-F238E27FC236}">
                <a16:creationId xmlns:a16="http://schemas.microsoft.com/office/drawing/2014/main" id="{2EB921A2-5866-4401-8D4E-7020F0842168}"/>
              </a:ext>
            </a:extLst>
          </p:cNvPr>
          <p:cNvSpPr/>
          <p:nvPr/>
        </p:nvSpPr>
        <p:spPr>
          <a:xfrm>
            <a:off x="4626339" y="4590233"/>
            <a:ext cx="1366172" cy="520118"/>
          </a:xfrm>
          <a:prstGeom prst="roundRect">
            <a:avLst>
              <a:gd name="adj" fmla="val 50000"/>
            </a:avLst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Product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1" name="四角形: 角を丸くする 70">
            <a:extLst>
              <a:ext uri="{FF2B5EF4-FFF2-40B4-BE49-F238E27FC236}">
                <a16:creationId xmlns:a16="http://schemas.microsoft.com/office/drawing/2014/main" id="{BB1C2A56-28E6-4307-AC9C-5D35B04FE10C}"/>
              </a:ext>
            </a:extLst>
          </p:cNvPr>
          <p:cNvSpPr/>
          <p:nvPr/>
        </p:nvSpPr>
        <p:spPr>
          <a:xfrm>
            <a:off x="715816" y="4590233"/>
            <a:ext cx="1366172" cy="520118"/>
          </a:xfrm>
          <a:prstGeom prst="roundRect">
            <a:avLst>
              <a:gd name="adj" fmla="val 50000"/>
            </a:avLst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7F99B1E4-B8C2-4847-B529-4B345CF31D34}"/>
              </a:ext>
            </a:extLst>
          </p:cNvPr>
          <p:cNvCxnSpPr/>
          <p:nvPr/>
        </p:nvCxnSpPr>
        <p:spPr>
          <a:xfrm>
            <a:off x="4211084" y="2409910"/>
            <a:ext cx="830510" cy="50334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0075C93D-D458-471A-82F0-3733697B2830}"/>
              </a:ext>
            </a:extLst>
          </p:cNvPr>
          <p:cNvCxnSpPr>
            <a:cxnSpLocks/>
          </p:cNvCxnSpPr>
          <p:nvPr/>
        </p:nvCxnSpPr>
        <p:spPr>
          <a:xfrm>
            <a:off x="5309425" y="3718660"/>
            <a:ext cx="0" cy="728927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986ADC57-9215-44AF-B962-985C5BCBE717}"/>
              </a:ext>
            </a:extLst>
          </p:cNvPr>
          <p:cNvCxnSpPr>
            <a:cxnSpLocks/>
          </p:cNvCxnSpPr>
          <p:nvPr/>
        </p:nvCxnSpPr>
        <p:spPr>
          <a:xfrm flipH="1">
            <a:off x="4211084" y="5256255"/>
            <a:ext cx="830510" cy="477257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00ABD2A7-EB9D-4300-924E-F3AA61923794}"/>
              </a:ext>
            </a:extLst>
          </p:cNvPr>
          <p:cNvCxnSpPr>
            <a:cxnSpLocks/>
          </p:cNvCxnSpPr>
          <p:nvPr/>
        </p:nvCxnSpPr>
        <p:spPr>
          <a:xfrm flipH="1" flipV="1">
            <a:off x="1636755" y="5252997"/>
            <a:ext cx="860488" cy="480515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7D4AD609-E048-455E-AA31-F4098E5D5FD9}"/>
              </a:ext>
            </a:extLst>
          </p:cNvPr>
          <p:cNvCxnSpPr>
            <a:cxnSpLocks/>
          </p:cNvCxnSpPr>
          <p:nvPr/>
        </p:nvCxnSpPr>
        <p:spPr>
          <a:xfrm flipV="1">
            <a:off x="1468975" y="2387149"/>
            <a:ext cx="1002653" cy="510653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10498066-4342-4BD6-9E94-508E79526E3D}"/>
              </a:ext>
            </a:extLst>
          </p:cNvPr>
          <p:cNvCxnSpPr>
            <a:cxnSpLocks/>
          </p:cNvCxnSpPr>
          <p:nvPr/>
        </p:nvCxnSpPr>
        <p:spPr>
          <a:xfrm flipV="1">
            <a:off x="1398902" y="3718660"/>
            <a:ext cx="0" cy="728928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110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17C0AAD-8973-4C23-B1AD-AE1D98856FB9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5CD8A2-A046-4173-8123-BAE2FE8F1EB5}"/>
              </a:ext>
            </a:extLst>
          </p:cNvPr>
          <p:cNvSpPr txBox="1"/>
          <p:nvPr/>
        </p:nvSpPr>
        <p:spPr>
          <a:xfrm>
            <a:off x="0" y="900000"/>
            <a:ext cx="12188389" cy="47964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tIns="360000" bIns="360000" rtlCol="0" anchor="ctr">
            <a:noAutofit/>
          </a:bodyPr>
          <a:lstStyle/>
          <a:p>
            <a:pPr algn="ctr"/>
            <a:r>
              <a:rPr lang="ja-JP" altLang="en-US" sz="4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ハンズオンの題材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F448A2C-9C5D-4263-A831-BD5C7B1E0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71513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チャットサービス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3323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チャットサービス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を提供しているチームです。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チャットサービスは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SPA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＋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REST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API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構成のアプリケーションです。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SPA + REST API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構成のサービス開発リファレンス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  <a:hlinkClick r:id="rId3"/>
              </a:rPr>
              <a:t>https://fintan.jp/?p=5952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↑コード例にあるチャットサービスを使っています。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TODO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：画面イメージを貼る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2066C48-35E7-4294-A523-4F63032D414F}"/>
              </a:ext>
            </a:extLst>
          </p:cNvPr>
          <p:cNvSpPr txBox="1"/>
          <p:nvPr/>
        </p:nvSpPr>
        <p:spPr>
          <a:xfrm>
            <a:off x="11040894" y="167318"/>
            <a:ext cx="984114" cy="4510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689851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環境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2502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TODO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：図を書く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チーム開発（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VCS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ITS/BTS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、チャット）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デプロイメントパイプライン（ビルド、テスト）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モニタリング（システムリソース、ビジネス指標）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障害検知、通知（？？？）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37496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17C0AAD-8973-4C23-B1AD-AE1D98856FB9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5CD8A2-A046-4173-8123-BAE2FE8F1EB5}"/>
              </a:ext>
            </a:extLst>
          </p:cNvPr>
          <p:cNvSpPr txBox="1"/>
          <p:nvPr/>
        </p:nvSpPr>
        <p:spPr>
          <a:xfrm>
            <a:off x="0" y="900000"/>
            <a:ext cx="12188389" cy="47964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tIns="360000" bIns="360000" rtlCol="0" anchor="ctr">
            <a:noAutofit/>
          </a:bodyPr>
          <a:lstStyle/>
          <a:p>
            <a:pPr algn="ctr"/>
            <a:r>
              <a:rPr lang="ja-JP" altLang="en-US" sz="4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クロージング</a:t>
            </a:r>
            <a:endParaRPr lang="en-US" altLang="ja-JP" sz="4400" b="1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877CC1B-2B8B-45F1-ADCA-8B102A60F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27711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4554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の</a:t>
            </a:r>
            <a:r>
              <a:rPr kumimoji="1" lang="ja-JP" altLang="en-US" sz="2000" dirty="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作り方</a:t>
            </a: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を体験いただけましたでしょうか？</a:t>
            </a: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今日紹介した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Epona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という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環境構築ツールキットを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12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月末に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Fintan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で公開予定です。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どなたでもご利用頂けますのでぜひご活用ください。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  <a:hlinkClick r:id="rId3"/>
              </a:rPr>
              <a:t>https://fintan.jp/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他にも現場で活用しているコンテンツやノウハウ、</a:t>
            </a: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技術ネタのブログも公開していますのでぜひ覗いてみて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ください。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友人に紹介いただいたり、勉強会等でご活用ください。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" name="Picture 2" descr="Fintan">
            <a:extLst>
              <a:ext uri="{FF2B5EF4-FFF2-40B4-BE49-F238E27FC236}">
                <a16:creationId xmlns:a16="http://schemas.microsoft.com/office/drawing/2014/main" id="{384F7AF3-CABC-474D-8FC7-BA01B6F04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141" y="3046228"/>
            <a:ext cx="3676650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ハンズオン</a:t>
            </a:r>
            <a:r>
              <a:rPr kumimoji="1"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はいかがでしたか？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2131DEE-C08B-4AF1-8BBC-5456B06AE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8428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サービス開発エンジニア体験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7" y="1308543"/>
            <a:ext cx="5029110" cy="4144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</a:t>
            </a:r>
            <a:r>
              <a:rPr kumimoji="1"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/</a:t>
            </a: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プロダクトの開発に欠かせない</a:t>
            </a: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アプリ開発と</a:t>
            </a:r>
            <a:r>
              <a:rPr kumimoji="1"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を</a:t>
            </a:r>
            <a:r>
              <a:rPr kumimoji="1" lang="ja-JP" altLang="en-US" sz="2000" dirty="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体験</a:t>
            </a: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してみませんか？</a:t>
            </a: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kumimoji="1"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9</a:t>
            </a: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月　</a:t>
            </a:r>
            <a:r>
              <a:rPr kumimoji="1"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SPA</a:t>
            </a: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ハンズオン</a:t>
            </a: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月　</a:t>
            </a:r>
            <a:r>
              <a:rPr kumimoji="1"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API</a:t>
            </a: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ハンズオン</a:t>
            </a: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月　モバイルハンズオン</a:t>
            </a: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12</a:t>
            </a:r>
            <a:r>
              <a:rPr kumimoji="1" lang="ja-JP" altLang="en-US" sz="2000" dirty="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月　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ハンズオン</a:t>
            </a:r>
            <a:endParaRPr kumimoji="1" lang="en-US" altLang="ja-JP" sz="2000">
              <a:highlight>
                <a:srgbClr val="FFFF00"/>
              </a:highligh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highlight>
                <a:srgbClr val="FFFF00"/>
              </a:highligh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本日が最終回です。</a:t>
            </a:r>
            <a:endParaRPr kumimoji="1" lang="en-US" altLang="ja-JP" sz="2000">
              <a:highlight>
                <a:srgbClr val="FFFF00"/>
              </a:highligh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ご参加くださった皆さんありがとうございます！</a:t>
            </a:r>
            <a:endParaRPr kumimoji="1" lang="en-US" altLang="ja-JP" sz="2000" dirty="0">
              <a:highlight>
                <a:srgbClr val="FFFF00"/>
              </a:highlight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15DD788-D253-4ABE-B593-711701D4B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23827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Aizurage</a:t>
            </a:r>
            <a:endParaRPr kumimoji="1" lang="ja-JP" altLang="en-US" sz="28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7" y="1308543"/>
            <a:ext cx="10013702" cy="5375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en-US" altLang="ja-JP" sz="2000" dirty="0" err="1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connpass</a:t>
            </a:r>
            <a:r>
              <a:rPr kumimoji="1" lang="ja-JP" altLang="en-US" sz="2000" dirty="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のグループ</a:t>
            </a: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です。</a:t>
            </a: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  <a:hlinkClick r:id="rId2"/>
              </a:rPr>
              <a:t>https://tidev-aizu.connpass.com/</a:t>
            </a: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TIS</a:t>
            </a: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の会津拠点のエンジニアが中心になって、</a:t>
            </a: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エンジニア交流を目的にハンズオンや勉強会をやっています。</a:t>
            </a: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興味がありましたらグループのメンバーになってください。</a:t>
            </a: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メンバー＝グループのスタッフではないので安心してください。</a:t>
            </a: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グループのメンバーは</a:t>
            </a:r>
            <a:r>
              <a:rPr kumimoji="1"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Twitter</a:t>
            </a: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のフォロワーのようなイメージです。</a:t>
            </a: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「メンバーになると、グループのイベントが作成されると通知がきたり、</a:t>
            </a: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 トップページのおすすめイベントに表示されるので、</a:t>
            </a: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 興味のあるイベントを見逃すことが少なくなります。」</a:t>
            </a: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74B3548-7665-449B-B12B-796A318B7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37</a:t>
            </a:fld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3CFDD386-5069-4A2D-B7ED-46A940752D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278" y="1405117"/>
            <a:ext cx="4132522" cy="232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582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TIS</a:t>
            </a:r>
            <a:r>
              <a:rPr kumimoji="1"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の会津での取り組み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74B3548-7665-449B-B12B-796A318B7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38</a:t>
            </a:fld>
            <a:endParaRPr kumimoji="1" lang="ja-JP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88E786-6EFE-4783-8215-A867C0583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04" y="1233376"/>
            <a:ext cx="5111542" cy="383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E5359F0-46C9-4BD7-BBE3-AF0CE944E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864" y="2098689"/>
            <a:ext cx="7488832" cy="425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285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7" y="1308543"/>
            <a:ext cx="6114248" cy="1271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技術力で活躍したいエンジニアを募集しています！</a:t>
            </a: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まずは東京、大阪で経験を積んで、そのままでもいいし、</a:t>
            </a: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U/I</a:t>
            </a: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ターンで会津若松でもいいし、一緒に働きませんか？</a:t>
            </a: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We’re Hiring!</a:t>
            </a:r>
            <a:endParaRPr kumimoji="1" lang="ja-JP" altLang="en-US" sz="28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24D0300-A1FD-4D7F-97CA-F0B38127B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928" y="2224474"/>
            <a:ext cx="3988648" cy="398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矢印: 右 1">
            <a:extLst>
              <a:ext uri="{FF2B5EF4-FFF2-40B4-BE49-F238E27FC236}">
                <a16:creationId xmlns:a16="http://schemas.microsoft.com/office/drawing/2014/main" id="{6E1B2A3A-FFA6-4230-8093-4825A15F16D8}"/>
              </a:ext>
            </a:extLst>
          </p:cNvPr>
          <p:cNvSpPr/>
          <p:nvPr/>
        </p:nvSpPr>
        <p:spPr>
          <a:xfrm rot="2909753">
            <a:off x="9124421" y="3836763"/>
            <a:ext cx="958181" cy="21088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B7D25FA-3EE6-4960-B466-9C1D7841BBE8}"/>
              </a:ext>
            </a:extLst>
          </p:cNvPr>
          <p:cNvSpPr txBox="1"/>
          <p:nvPr/>
        </p:nvSpPr>
        <p:spPr>
          <a:xfrm>
            <a:off x="8326599" y="2994946"/>
            <a:ext cx="1138274" cy="58439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会津若松（</a:t>
            </a:r>
            <a:r>
              <a:rPr kumimoji="1"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AiCT</a:t>
            </a:r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  <a:endParaRPr kumimoji="1"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999DBB8-8374-4277-B978-AD65BADDC362}"/>
              </a:ext>
            </a:extLst>
          </p:cNvPr>
          <p:cNvSpPr txBox="1"/>
          <p:nvPr/>
        </p:nvSpPr>
        <p:spPr>
          <a:xfrm>
            <a:off x="9588998" y="5382775"/>
            <a:ext cx="1138274" cy="27661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東京</a:t>
            </a:r>
            <a:endParaRPr kumimoji="1"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8A43C401-53F5-4E47-9865-31AF636ED980}"/>
              </a:ext>
            </a:extLst>
          </p:cNvPr>
          <p:cNvSpPr/>
          <p:nvPr/>
        </p:nvSpPr>
        <p:spPr>
          <a:xfrm rot="15353419">
            <a:off x="9647942" y="4958655"/>
            <a:ext cx="629275" cy="21647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BF74CE-3086-4810-BAA3-6C925BFF0AE3}"/>
              </a:ext>
            </a:extLst>
          </p:cNvPr>
          <p:cNvSpPr txBox="1"/>
          <p:nvPr/>
        </p:nvSpPr>
        <p:spPr>
          <a:xfrm>
            <a:off x="8068788" y="5674492"/>
            <a:ext cx="1138274" cy="27661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大阪</a:t>
            </a:r>
            <a:endParaRPr kumimoji="1"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419508EC-9D9F-4D5F-9486-05B6843A648E}"/>
              </a:ext>
            </a:extLst>
          </p:cNvPr>
          <p:cNvSpPr/>
          <p:nvPr/>
        </p:nvSpPr>
        <p:spPr>
          <a:xfrm rot="17143484">
            <a:off x="8511491" y="5225587"/>
            <a:ext cx="597957" cy="24013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746A687-479A-4035-A4EB-65D970B590F6}"/>
              </a:ext>
            </a:extLst>
          </p:cNvPr>
          <p:cNvSpPr txBox="1"/>
          <p:nvPr/>
        </p:nvSpPr>
        <p:spPr>
          <a:xfrm>
            <a:off x="9362232" y="5751350"/>
            <a:ext cx="2579078" cy="571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kumimoji="1" lang="ja-JP" altLang="en-US" sz="1200" dirty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地図はいらすとやを使用しています。</a:t>
            </a:r>
          </a:p>
          <a:p>
            <a:pPr>
              <a:lnSpc>
                <a:spcPts val="2000"/>
              </a:lnSpc>
            </a:pPr>
            <a:r>
              <a:rPr kumimoji="1" lang="en-US" altLang="ja-JP" sz="1200" dirty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https://www.irasutoya.com/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6A9FCF5-3695-4161-BB50-DDAE24ACF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39</a:t>
            </a:fld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F009E9F5-26C9-4B59-859B-242B2EFD9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39" y="2870907"/>
            <a:ext cx="5621187" cy="3485443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BC2B21D-52E8-48F6-AAB2-699ACAD2242E}"/>
              </a:ext>
            </a:extLst>
          </p:cNvPr>
          <p:cNvSpPr txBox="1"/>
          <p:nvPr/>
        </p:nvSpPr>
        <p:spPr>
          <a:xfrm>
            <a:off x="6369709" y="355787"/>
            <a:ext cx="5506015" cy="67165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ja-JP" altLang="en-US" sz="16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キャリア採用のエントリーページ</a:t>
            </a:r>
          </a:p>
          <a:p>
            <a:pPr>
              <a:lnSpc>
                <a:spcPts val="2400"/>
              </a:lnSpc>
            </a:pPr>
            <a:r>
              <a:rPr kumimoji="1" lang="en-US" altLang="ja-JP" sz="16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hlinkClick r:id="rId5"/>
              </a:rPr>
              <a:t>https://hrmos.co/pages/tissaiyo/jobs/20100400011</a:t>
            </a:r>
            <a:endParaRPr kumimoji="1" lang="en-US" altLang="ja-JP" sz="16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0036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サービス開発エンジニア体験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7" y="1308543"/>
            <a:ext cx="5029110" cy="3323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サービス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/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プロダクトの開発に欠かせない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アプリ開発と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を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体験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してみませんか？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9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月　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SPA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ハンズオン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月　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API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ハンズオン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月　モバイルハンズオン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12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月　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ハンズオン</a:t>
            </a:r>
            <a:endParaRPr kumimoji="1" lang="en-US" altLang="ja-JP" sz="2000">
              <a:highlight>
                <a:srgbClr val="FFFF00"/>
              </a:highlight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5F3EA2CC-0564-4BDA-9091-1EADC10127C9}"/>
              </a:ext>
            </a:extLst>
          </p:cNvPr>
          <p:cNvSpPr/>
          <p:nvPr/>
        </p:nvSpPr>
        <p:spPr>
          <a:xfrm rot="8252184">
            <a:off x="3462716" y="3759736"/>
            <a:ext cx="479546" cy="3908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15DD788-D253-4ABE-B593-711701D4B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8790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1682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今後の改善に活用したいので</a:t>
            </a:r>
            <a:r>
              <a:rPr kumimoji="1" lang="ja-JP" altLang="en-US" sz="2000" dirty="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アンケートへのご協力</a:t>
            </a: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をお願いします。</a:t>
            </a: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アンケートの</a:t>
            </a:r>
            <a:r>
              <a:rPr kumimoji="1"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URL</a:t>
            </a: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は</a:t>
            </a:r>
            <a:r>
              <a:rPr kumimoji="1"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Zoom</a:t>
            </a: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のチャットで連絡します。</a:t>
            </a: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アンケート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3159572-2F56-424B-9A14-79BEF1867452}"/>
              </a:ext>
            </a:extLst>
          </p:cNvPr>
          <p:cNvSpPr txBox="1"/>
          <p:nvPr/>
        </p:nvSpPr>
        <p:spPr>
          <a:xfrm>
            <a:off x="10888910" y="169054"/>
            <a:ext cx="1187155" cy="4510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アンケート</a:t>
            </a:r>
            <a:endParaRPr kumimoji="1" lang="en-US" altLang="ja-JP" sz="20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6E51EAE-D674-43DC-A22B-8830A758B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24220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E717A2E5-918F-413F-B712-6ECFE62D1A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6" t="19408" r="8837" b="24683"/>
          <a:stretch/>
        </p:blipFill>
        <p:spPr bwMode="auto">
          <a:xfrm>
            <a:off x="-3611" y="0"/>
            <a:ext cx="1219561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5CD8A2-A046-4173-8123-BAE2FE8F1EB5}"/>
              </a:ext>
            </a:extLst>
          </p:cNvPr>
          <p:cNvSpPr txBox="1"/>
          <p:nvPr/>
        </p:nvSpPr>
        <p:spPr>
          <a:xfrm>
            <a:off x="0" y="900000"/>
            <a:ext cx="12188389" cy="47964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tIns="360000" bIns="360000" rtlCol="0" anchor="ctr">
            <a:noAutofit/>
          </a:bodyPr>
          <a:lstStyle/>
          <a:p>
            <a:pPr algn="ctr"/>
            <a:r>
              <a:rPr lang="en-US" altLang="ja-JP" sz="6000" b="1">
                <a:solidFill>
                  <a:srgbClr val="FF006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Thank you</a:t>
            </a:r>
            <a:endParaRPr lang="en-US" altLang="ja-JP" sz="5400" b="1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5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r>
              <a:rPr lang="ja-JP" altLang="en-US" sz="5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5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Dev</a:t>
            </a:r>
            <a:r>
              <a:rPr lang="ja-JP" altLang="en-US" sz="5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5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Engineer</a:t>
            </a:r>
            <a:r>
              <a:rPr lang="ja-JP" altLang="en-US" sz="5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5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TAIKEN</a:t>
            </a:r>
            <a:endParaRPr lang="ja-JP" altLang="en-US" sz="5400" b="1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0A9BBC3-5AF1-4339-8884-E26C8C3A2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05192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17C0AAD-8973-4C23-B1AD-AE1D98856FB9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5CD8A2-A046-4173-8123-BAE2FE8F1EB5}"/>
              </a:ext>
            </a:extLst>
          </p:cNvPr>
          <p:cNvSpPr txBox="1"/>
          <p:nvPr/>
        </p:nvSpPr>
        <p:spPr>
          <a:xfrm>
            <a:off x="0" y="900000"/>
            <a:ext cx="12188389" cy="47964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tIns="360000" bIns="360000" rtlCol="0" anchor="ctr">
            <a:noAutofit/>
          </a:bodyPr>
          <a:lstStyle/>
          <a:p>
            <a:pPr algn="ctr"/>
            <a:r>
              <a:rPr lang="ja-JP" altLang="en-US" sz="4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モバイルアプリ入門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F448A2C-9C5D-4263-A831-BD5C7B1E0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27067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モバイルアプリ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451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モバイルアプリが画面遷移をコントロールします。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8" name="Picture 4" descr="サーバーのアイコン素材">
            <a:extLst>
              <a:ext uri="{FF2B5EF4-FFF2-40B4-BE49-F238E27FC236}">
                <a16:creationId xmlns:a16="http://schemas.microsoft.com/office/drawing/2014/main" id="{AC7240A1-3088-4FA8-A4AE-7BECDD1E9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089" y="2816249"/>
            <a:ext cx="845043" cy="1215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6CEF37FB-7EBB-4C9F-8EA4-0B10BD30152D}"/>
              </a:ext>
            </a:extLst>
          </p:cNvPr>
          <p:cNvCxnSpPr>
            <a:cxnSpLocks/>
          </p:cNvCxnSpPr>
          <p:nvPr/>
        </p:nvCxnSpPr>
        <p:spPr>
          <a:xfrm>
            <a:off x="5120640" y="3058160"/>
            <a:ext cx="2225040" cy="0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miter lim="800000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F78575F-859A-4F7D-ACF9-0C487954043F}"/>
              </a:ext>
            </a:extLst>
          </p:cNvPr>
          <p:cNvSpPr txBox="1"/>
          <p:nvPr/>
        </p:nvSpPr>
        <p:spPr>
          <a:xfrm>
            <a:off x="5758190" y="2616051"/>
            <a:ext cx="997667" cy="3586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リクエスト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01D890EA-2683-48BD-81D9-311C9A4A42CB}"/>
              </a:ext>
            </a:extLst>
          </p:cNvPr>
          <p:cNvCxnSpPr>
            <a:cxnSpLocks/>
          </p:cNvCxnSpPr>
          <p:nvPr/>
        </p:nvCxnSpPr>
        <p:spPr>
          <a:xfrm flipH="1">
            <a:off x="5080000" y="3911600"/>
            <a:ext cx="2265680" cy="0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miter lim="800000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3FCCD3D-FDD3-4426-AE7D-A122DDC6F898}"/>
              </a:ext>
            </a:extLst>
          </p:cNvPr>
          <p:cNvSpPr txBox="1"/>
          <p:nvPr/>
        </p:nvSpPr>
        <p:spPr>
          <a:xfrm>
            <a:off x="5809533" y="3469491"/>
            <a:ext cx="845042" cy="3586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  <a:endParaRPr kumimoji="1" lang="en-US" altLang="ja-JP" sz="2000">
              <a:highlight>
                <a:srgbClr val="FFFF00"/>
              </a:highlight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57128FAD-CDBC-4503-B2B4-C326CE5C7502}"/>
              </a:ext>
            </a:extLst>
          </p:cNvPr>
          <p:cNvSpPr/>
          <p:nvPr/>
        </p:nvSpPr>
        <p:spPr>
          <a:xfrm>
            <a:off x="9380740" y="2946400"/>
            <a:ext cx="2169623" cy="833120"/>
          </a:xfrm>
          <a:prstGeom prst="wedgeRoundRectCallout">
            <a:avLst>
              <a:gd name="adj1" fmla="val -62737"/>
              <a:gd name="adj2" fmla="val 24695"/>
              <a:gd name="adj3" fmla="val 16667"/>
            </a:avLst>
          </a:prstGeom>
          <a:solidFill>
            <a:srgbClr val="FF0066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何か処理する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B0E0B4D-BA04-49B8-B8EB-6BAC3A561529}"/>
              </a:ext>
            </a:extLst>
          </p:cNvPr>
          <p:cNvSpPr txBox="1"/>
          <p:nvPr/>
        </p:nvSpPr>
        <p:spPr>
          <a:xfrm>
            <a:off x="7395569" y="4077286"/>
            <a:ext cx="1732082" cy="61555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サーバ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>
              <a:lnSpc>
                <a:spcPts val="24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（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API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29" name="吹き出し: 角を丸めた四角形 1028">
            <a:extLst>
              <a:ext uri="{FF2B5EF4-FFF2-40B4-BE49-F238E27FC236}">
                <a16:creationId xmlns:a16="http://schemas.microsoft.com/office/drawing/2014/main" id="{9037DD94-C86A-4E08-A682-397CF2DD1D7B}"/>
              </a:ext>
            </a:extLst>
          </p:cNvPr>
          <p:cNvSpPr/>
          <p:nvPr/>
        </p:nvSpPr>
        <p:spPr>
          <a:xfrm>
            <a:off x="784593" y="2420417"/>
            <a:ext cx="2169623" cy="833120"/>
          </a:xfrm>
          <a:prstGeom prst="wedgeRoundRectCallout">
            <a:avLst>
              <a:gd name="adj1" fmla="val 63785"/>
              <a:gd name="adj2" fmla="val 40549"/>
              <a:gd name="adj3" fmla="val 16667"/>
            </a:avLst>
          </a:prstGeom>
          <a:solidFill>
            <a:srgbClr val="FF0066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操作に応じた</a:t>
            </a:r>
            <a:endParaRPr kumimoji="1" lang="en-US" altLang="ja-JP" sz="200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処理を呼び出す</a:t>
            </a:r>
          </a:p>
        </p:txBody>
      </p:sp>
      <p:sp>
        <p:nvSpPr>
          <p:cNvPr id="1031" name="吹き出し: 角を丸めた四角形 1030">
            <a:extLst>
              <a:ext uri="{FF2B5EF4-FFF2-40B4-BE49-F238E27FC236}">
                <a16:creationId xmlns:a16="http://schemas.microsoft.com/office/drawing/2014/main" id="{752792F5-29EA-47A3-9109-BE03BB8B07B2}"/>
              </a:ext>
            </a:extLst>
          </p:cNvPr>
          <p:cNvSpPr/>
          <p:nvPr/>
        </p:nvSpPr>
        <p:spPr>
          <a:xfrm>
            <a:off x="771338" y="3551942"/>
            <a:ext cx="2169623" cy="833120"/>
          </a:xfrm>
          <a:prstGeom prst="wedgeRoundRectCallout">
            <a:avLst>
              <a:gd name="adj1" fmla="val 61809"/>
              <a:gd name="adj2" fmla="val -52134"/>
              <a:gd name="adj3" fmla="val 16667"/>
            </a:avLst>
          </a:prstGeom>
          <a:solidFill>
            <a:srgbClr val="FF0066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処理結果に応じた画面を表示する</a:t>
            </a:r>
          </a:p>
        </p:txBody>
      </p:sp>
      <p:sp>
        <p:nvSpPr>
          <p:cNvPr id="1032" name="テキスト ボックス 1031">
            <a:extLst>
              <a:ext uri="{FF2B5EF4-FFF2-40B4-BE49-F238E27FC236}">
                <a16:creationId xmlns:a16="http://schemas.microsoft.com/office/drawing/2014/main" id="{B6830F43-C564-4EE9-8194-8681A9375C23}"/>
              </a:ext>
            </a:extLst>
          </p:cNvPr>
          <p:cNvSpPr txBox="1"/>
          <p:nvPr/>
        </p:nvSpPr>
        <p:spPr>
          <a:xfrm>
            <a:off x="3162180" y="4031591"/>
            <a:ext cx="1926590" cy="61555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スマホ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>
              <a:lnSpc>
                <a:spcPts val="24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（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モバイルアプリ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665345A-ED9F-46D6-937B-9F4B7D73A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43</a:t>
            </a:fld>
            <a:endParaRPr kumimoji="1" lang="ja-JP" altLang="en-US"/>
          </a:p>
        </p:txBody>
      </p:sp>
      <p:pic>
        <p:nvPicPr>
          <p:cNvPr id="2050" name="Picture 2" descr="スマートフォン・スマホのイラスト">
            <a:extLst>
              <a:ext uri="{FF2B5EF4-FFF2-40B4-BE49-F238E27FC236}">
                <a16:creationId xmlns:a16="http://schemas.microsoft.com/office/drawing/2014/main" id="{5EDE9F52-5947-40D6-A6C3-2B60F6BD1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970" y="2887803"/>
            <a:ext cx="1097298" cy="118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7CFE094-88ED-481E-8C44-562FDEFEE9A6}"/>
              </a:ext>
            </a:extLst>
          </p:cNvPr>
          <p:cNvSpPr txBox="1"/>
          <p:nvPr/>
        </p:nvSpPr>
        <p:spPr>
          <a:xfrm>
            <a:off x="9282793" y="5549457"/>
            <a:ext cx="2909207" cy="571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kumimoji="1" lang="ja-JP" altLang="en-US" sz="120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アイコンはいらすとやを使用しています。</a:t>
            </a:r>
          </a:p>
          <a:p>
            <a:pPr>
              <a:lnSpc>
                <a:spcPts val="2000"/>
              </a:lnSpc>
            </a:pPr>
            <a:r>
              <a:rPr kumimoji="1" lang="en-US" altLang="ja-JP" sz="120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https://www.irasutoya.com/</a:t>
            </a:r>
          </a:p>
        </p:txBody>
      </p:sp>
    </p:spTree>
    <p:extLst>
      <p:ext uri="{BB962C8B-B14F-4D97-AF65-F5344CB8AC3E}">
        <p14:creationId xmlns:p14="http://schemas.microsoft.com/office/powerpoint/2010/main" val="34694062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クロスプラットフォーム開発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5375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スマホアプリは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iOS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と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Android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への対応が求められます。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コードを共有しないネイティブ実装（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Swift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Kotlin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）での開発は大変です。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つのコードで複数のプラットフォーム向けの開発を行うことを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クロスプラットフォーム開発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と呼びます。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クロスプラットフォーム開発向けのフレームワークとして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Flutter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React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Native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等があります。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同じ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React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で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SPA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の開発にも活かせるので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React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Native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を使います。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React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Native</a:t>
            </a: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  <a:hlinkClick r:id="rId3"/>
              </a:rPr>
              <a:t>https://reactnative.dev/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モバイルアプリのクロスプラットフォーム開発：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Flutter vs. React Native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を徹底比較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  <a:hlinkClick r:id="rId4"/>
              </a:rPr>
              <a:t>https://kaopiz.com/ja-news-cross-platform-framework-flutter-vs-react-native/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A5401B4-1DAB-4CD0-B320-943EF252D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72764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4144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SPA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（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Single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Page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Application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を作るためのフレームワークです。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画面部品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＝コンポーネント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、イベントハンドリング、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状態保持、画面遷移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＝ルーティング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など、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SPA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作成に必要な仕組みを提供してくれます。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JavaScript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でコーディングします。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React</a:t>
            </a: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  <a:hlinkClick r:id="rId3"/>
              </a:rPr>
              <a:t>https://ja.reactjs.org/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E08C330-89D7-4D52-878B-76B2406AB4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81" t="9532" r="10479" b="11976"/>
          <a:stretch/>
        </p:blipFill>
        <p:spPr>
          <a:xfrm>
            <a:off x="8097647" y="1028978"/>
            <a:ext cx="3753022" cy="3664194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React</a:t>
            </a:r>
            <a:endParaRPr kumimoji="1" lang="ja-JP" altLang="en-US" sz="2800" b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A2894D2-F72D-497E-AACF-B58BF7F898A3}"/>
              </a:ext>
            </a:extLst>
          </p:cNvPr>
          <p:cNvSpPr txBox="1"/>
          <p:nvPr/>
        </p:nvSpPr>
        <p:spPr>
          <a:xfrm>
            <a:off x="8941462" y="5656188"/>
            <a:ext cx="2909207" cy="571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kumimoji="1" lang="ja-JP" altLang="en-US" sz="120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ソースコードは</a:t>
            </a:r>
            <a:r>
              <a:rPr kumimoji="1" lang="en-US" altLang="ja-JP" sz="120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carbon</a:t>
            </a:r>
            <a:r>
              <a:rPr kumimoji="1" lang="ja-JP" altLang="en-US" sz="120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を使用しています。</a:t>
            </a:r>
          </a:p>
          <a:p>
            <a:pPr>
              <a:lnSpc>
                <a:spcPts val="2000"/>
              </a:lnSpc>
            </a:pPr>
            <a:r>
              <a:rPr kumimoji="1" lang="en-US" altLang="ja-JP" sz="120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https://carbon.now.sh/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38AA604-F875-4146-8036-8568E14F3D32}"/>
              </a:ext>
            </a:extLst>
          </p:cNvPr>
          <p:cNvSpPr txBox="1"/>
          <p:nvPr/>
        </p:nvSpPr>
        <p:spPr>
          <a:xfrm>
            <a:off x="8344451" y="4560491"/>
            <a:ext cx="3259414" cy="34849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ja-JP" altLang="en-US" sz="1600">
                <a:solidFill>
                  <a:schemeClr val="bg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「</a:t>
            </a:r>
            <a:r>
              <a:rPr kumimoji="1" lang="en-US" altLang="ja-JP" sz="1600">
                <a:solidFill>
                  <a:schemeClr val="bg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Hello,</a:t>
            </a:r>
            <a:r>
              <a:rPr kumimoji="1" lang="ja-JP" altLang="en-US" sz="1600">
                <a:solidFill>
                  <a:schemeClr val="bg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600">
                <a:solidFill>
                  <a:schemeClr val="bg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world</a:t>
            </a:r>
            <a:r>
              <a:rPr kumimoji="1" lang="ja-JP" altLang="en-US" sz="1600">
                <a:solidFill>
                  <a:schemeClr val="bg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」と出す</a:t>
            </a:r>
            <a:r>
              <a:rPr kumimoji="1" lang="en-US" altLang="ja-JP" sz="1600">
                <a:solidFill>
                  <a:schemeClr val="bg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React</a:t>
            </a:r>
            <a:r>
              <a:rPr kumimoji="1" lang="ja-JP" altLang="en-US" sz="1600">
                <a:solidFill>
                  <a:schemeClr val="bg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のコード</a:t>
            </a:r>
            <a:endParaRPr kumimoji="1" lang="en-US" altLang="ja-JP" sz="1600">
              <a:solidFill>
                <a:schemeClr val="bg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BE54940-4289-4178-BB3B-FA7380C49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52963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B79F54AA-0A30-449F-A7C8-3AE5184EA8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07980" y="1218095"/>
            <a:ext cx="4791457" cy="442181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496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React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で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モバイルアプリ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を作れるにようしたフレームワークです。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クロスプラットフォーム開発ができます。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画面部品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＝コンポーネント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、イベントハンドリング、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状態保持、画面遷移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＝ルーティング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など、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モバイルアプリ作成に必要な仕組みを提供してくれます。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JavaScript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でコーディングします。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React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Native</a:t>
            </a: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  <a:hlinkClick r:id="rId4"/>
              </a:rPr>
              <a:t>https://reactnative.dev/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React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Native</a:t>
            </a:r>
            <a:endParaRPr kumimoji="1" lang="ja-JP" altLang="en-US" sz="2800" b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38AA604-F875-4146-8036-8568E14F3D32}"/>
              </a:ext>
            </a:extLst>
          </p:cNvPr>
          <p:cNvSpPr txBox="1"/>
          <p:nvPr/>
        </p:nvSpPr>
        <p:spPr>
          <a:xfrm>
            <a:off x="7528775" y="5391157"/>
            <a:ext cx="3943941" cy="34849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ja-JP" altLang="en-US" sz="1600">
                <a:solidFill>
                  <a:schemeClr val="bg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「</a:t>
            </a:r>
            <a:r>
              <a:rPr kumimoji="1" lang="en-US" altLang="ja-JP" sz="1600">
                <a:solidFill>
                  <a:schemeClr val="bg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Hello,</a:t>
            </a:r>
            <a:r>
              <a:rPr kumimoji="1" lang="ja-JP" altLang="en-US" sz="1600">
                <a:solidFill>
                  <a:schemeClr val="bg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600">
                <a:solidFill>
                  <a:schemeClr val="bg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world</a:t>
            </a:r>
            <a:r>
              <a:rPr kumimoji="1" lang="ja-JP" altLang="en-US" sz="1600">
                <a:solidFill>
                  <a:schemeClr val="bg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」と出す</a:t>
            </a:r>
            <a:r>
              <a:rPr kumimoji="1" lang="en-US" altLang="ja-JP" sz="1600">
                <a:solidFill>
                  <a:schemeClr val="bg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React</a:t>
            </a:r>
            <a:r>
              <a:rPr kumimoji="1" lang="ja-JP" altLang="en-US" sz="1600">
                <a:solidFill>
                  <a:schemeClr val="bg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600">
                <a:solidFill>
                  <a:schemeClr val="bg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Native</a:t>
            </a:r>
            <a:r>
              <a:rPr kumimoji="1" lang="ja-JP" altLang="en-US" sz="1600">
                <a:solidFill>
                  <a:schemeClr val="bg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のコード</a:t>
            </a:r>
            <a:endParaRPr kumimoji="1" lang="en-US" altLang="ja-JP" sz="1600">
              <a:solidFill>
                <a:schemeClr val="bg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BE54940-4289-4178-BB3B-FA7380C49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17973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TypeScript</a:t>
            </a:r>
            <a:endParaRPr kumimoji="1" lang="ja-JP" altLang="en-US" sz="2800" b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3323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React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の大部分は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JavaScript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で作ります。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JavaScript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は型がないので苦労します。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動かすまで間違いに気づけないです。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少しでも苦労を和らげたいので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TypeScript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を使い、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JavaScript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に型を導入します。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学習コストに見合うだけの恩恵を受けられます。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61FEBFC-636E-4D48-AFD3-3AE3E1E9DA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91" t="8000" r="6110" b="7408"/>
          <a:stretch/>
        </p:blipFill>
        <p:spPr>
          <a:xfrm>
            <a:off x="6344921" y="1308543"/>
            <a:ext cx="5440681" cy="4861703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71C7601-D38E-427A-8AD9-D60762A2D48C}"/>
              </a:ext>
            </a:extLst>
          </p:cNvPr>
          <p:cNvSpPr txBox="1"/>
          <p:nvPr/>
        </p:nvSpPr>
        <p:spPr>
          <a:xfrm>
            <a:off x="6644595" y="5995999"/>
            <a:ext cx="4436100" cy="34849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en-US" altLang="ja-JP" sz="1600">
                <a:solidFill>
                  <a:schemeClr val="bg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TypeScript</a:t>
            </a:r>
            <a:r>
              <a:rPr kumimoji="1" lang="ja-JP" altLang="en-US" sz="1600">
                <a:solidFill>
                  <a:schemeClr val="bg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で型を定義しているコード（</a:t>
            </a:r>
            <a:r>
              <a:rPr kumimoji="1" lang="en-US" altLang="ja-JP" sz="1600">
                <a:solidFill>
                  <a:schemeClr val="bg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Todo</a:t>
            </a:r>
            <a:r>
              <a:rPr kumimoji="1" lang="ja-JP" altLang="en-US" sz="1600">
                <a:solidFill>
                  <a:schemeClr val="bg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部分）</a:t>
            </a:r>
            <a:endParaRPr kumimoji="1" lang="en-US" altLang="ja-JP" sz="1600">
              <a:solidFill>
                <a:schemeClr val="bg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B4437A9-2B25-4129-AC94-587884DB2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67288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Visual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Studio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Code</a:t>
            </a:r>
            <a:endParaRPr kumimoji="1" lang="ja-JP" altLang="en-US" sz="2800" b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1271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TypeScript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の恩恵を受けるため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VSCode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を使います。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型に基づいてコード補完や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コードの間違いを教えてくれます。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2575184-42E2-4505-A15B-98FE1B17393A}"/>
              </a:ext>
            </a:extLst>
          </p:cNvPr>
          <p:cNvSpPr txBox="1"/>
          <p:nvPr/>
        </p:nvSpPr>
        <p:spPr>
          <a:xfrm>
            <a:off x="5006823" y="6175400"/>
            <a:ext cx="6207211" cy="34849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en-US" altLang="ja-JP" sz="1600">
                <a:solidFill>
                  <a:schemeClr val="bg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ToDo</a:t>
            </a:r>
            <a:r>
              <a:rPr kumimoji="1" lang="ja-JP" altLang="en-US" sz="1600">
                <a:solidFill>
                  <a:schemeClr val="bg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のプロパティがコード補完されます。</a:t>
            </a:r>
            <a:r>
              <a:rPr kumimoji="1" lang="en-US" altLang="ja-JP" sz="1600">
                <a:solidFill>
                  <a:schemeClr val="bg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number</a:t>
            </a:r>
            <a:r>
              <a:rPr kumimoji="1" lang="ja-JP" altLang="en-US" sz="1600">
                <a:solidFill>
                  <a:schemeClr val="bg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型も分かってます</a:t>
            </a:r>
            <a:endParaRPr kumimoji="1" lang="en-US" altLang="ja-JP" sz="1600">
              <a:solidFill>
                <a:schemeClr val="bg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024086E-6F5E-49D8-A899-1FE04DE7B7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43" t="19081" r="8980" b="20833"/>
          <a:stretch/>
        </p:blipFill>
        <p:spPr>
          <a:xfrm>
            <a:off x="4526306" y="2054692"/>
            <a:ext cx="7168243" cy="4120708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FE958B4-5101-44D8-809B-0C10BA7B8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5" name="矢印: 右 4">
            <a:extLst>
              <a:ext uri="{FF2B5EF4-FFF2-40B4-BE49-F238E27FC236}">
                <a16:creationId xmlns:a16="http://schemas.microsoft.com/office/drawing/2014/main" id="{C93EF015-FF4E-454C-BA41-96B9473D6B62}"/>
              </a:ext>
            </a:extLst>
          </p:cNvPr>
          <p:cNvSpPr/>
          <p:nvPr/>
        </p:nvSpPr>
        <p:spPr>
          <a:xfrm rot="7665746">
            <a:off x="7779538" y="4566223"/>
            <a:ext cx="479546" cy="3908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18839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モバイルアプリと</a:t>
            </a:r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REST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API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の並行開発？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861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モバイルアプリと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API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が独立しているのでうれしい面が多々ありますが、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並行して開発するのが難しく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なります。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API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がないとモバイルアプリが動かせない？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E2623F6-4852-4C48-A180-5501D7647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49</a:t>
            </a:fld>
            <a:endParaRPr kumimoji="1" lang="ja-JP" altLang="en-US"/>
          </a:p>
        </p:txBody>
      </p:sp>
      <p:pic>
        <p:nvPicPr>
          <p:cNvPr id="32" name="Picture 4" descr="サーバーのアイコン素材">
            <a:extLst>
              <a:ext uri="{FF2B5EF4-FFF2-40B4-BE49-F238E27FC236}">
                <a16:creationId xmlns:a16="http://schemas.microsoft.com/office/drawing/2014/main" id="{1D3702FB-F2A4-4DFA-9856-F914B87C4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707" y="2975065"/>
            <a:ext cx="581791" cy="83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ED88E725-A40D-4C1A-973E-9E8D88EFA144}"/>
              </a:ext>
            </a:extLst>
          </p:cNvPr>
          <p:cNvSpPr txBox="1"/>
          <p:nvPr/>
        </p:nvSpPr>
        <p:spPr>
          <a:xfrm>
            <a:off x="8369504" y="3874056"/>
            <a:ext cx="1732082" cy="2664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ja-JP" altLang="en-US" sz="14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モックサーバ</a:t>
            </a:r>
            <a:endParaRPr kumimoji="1" lang="en-US" altLang="ja-JP" sz="1400">
              <a:highlight>
                <a:srgbClr val="FFFF00"/>
              </a:highlight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A37804AA-2BBB-447D-B1AF-0ACEE3EE0F57}"/>
              </a:ext>
            </a:extLst>
          </p:cNvPr>
          <p:cNvCxnSpPr>
            <a:cxnSpLocks/>
          </p:cNvCxnSpPr>
          <p:nvPr/>
        </p:nvCxnSpPr>
        <p:spPr>
          <a:xfrm>
            <a:off x="3609975" y="3276669"/>
            <a:ext cx="5137393" cy="0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miter lim="800000"/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7D99C59B-004D-4D99-88B0-C67931EBC7C5}"/>
              </a:ext>
            </a:extLst>
          </p:cNvPr>
          <p:cNvSpPr txBox="1"/>
          <p:nvPr/>
        </p:nvSpPr>
        <p:spPr>
          <a:xfrm>
            <a:off x="2305049" y="3650345"/>
            <a:ext cx="1476375" cy="57426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ja-JP" altLang="en-US" sz="1400">
                <a:latin typeface="Meiryo UI" panose="020B0604030504040204" pitchFamily="50" charset="-128"/>
                <a:ea typeface="Meiryo UI" panose="020B0604030504040204" pitchFamily="50" charset="-128"/>
              </a:rPr>
              <a:t>スマホ</a:t>
            </a:r>
            <a:endParaRPr kumimoji="1" lang="en-US" altLang="ja-JP" sz="14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>
              <a:lnSpc>
                <a:spcPts val="2400"/>
              </a:lnSpc>
            </a:pPr>
            <a:r>
              <a:rPr kumimoji="1" lang="ja-JP" altLang="en-US" sz="1400">
                <a:latin typeface="Meiryo UI" panose="020B0604030504040204" pitchFamily="50" charset="-128"/>
                <a:ea typeface="Meiryo UI" panose="020B0604030504040204" pitchFamily="50" charset="-128"/>
              </a:rPr>
              <a:t>（</a:t>
            </a:r>
            <a:r>
              <a:rPr kumimoji="1" lang="ja-JP" altLang="en-US" sz="14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モバイルアプリ</a:t>
            </a:r>
            <a:r>
              <a:rPr kumimoji="1" lang="ja-JP" altLang="en-US" sz="1400"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  <a:endParaRPr kumimoji="1" lang="en-US" altLang="ja-JP" sz="14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0" name="Picture 2" descr="スマートフォン・スマホのイラスト">
            <a:extLst>
              <a:ext uri="{FF2B5EF4-FFF2-40B4-BE49-F238E27FC236}">
                <a16:creationId xmlns:a16="http://schemas.microsoft.com/office/drawing/2014/main" id="{7B33B7BE-1B4E-4749-81D0-EFF6ECDF3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966" y="2856464"/>
            <a:ext cx="755463" cy="81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647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スタッフ紹介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7" y="1308543"/>
            <a:ext cx="7375238" cy="3323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TIS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株式会社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テクノロジー＆イノベーション本部</a:t>
            </a:r>
            <a:endParaRPr kumimoji="1" lang="en-US" altLang="ja-JP" sz="2000">
              <a:highlight>
                <a:srgbClr val="FFFF00"/>
              </a:highligh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テクノロジー＆エンジニアセンター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	</a:t>
            </a: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　伊藤 清人＠会津若松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　世古 雅也＠会津若松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　藤田 佳樹＠東京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7290EDF-C04E-4552-A250-1ED45162D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5</a:t>
            </a:fld>
            <a:endParaRPr kumimoji="1" lang="ja-JP" altLang="en-US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7DA26A38-C937-4601-B540-BA25FEDF9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381" y="504832"/>
            <a:ext cx="3079070" cy="231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A54C618-52D9-404C-AE1E-899554FC7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3389">
            <a:off x="6974373" y="1586486"/>
            <a:ext cx="1031102" cy="137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7207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9865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OpenAPI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が解決！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451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API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を定義するための仕様です。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3" name="Picture 4" descr="サーバーのアイコン素材">
            <a:extLst>
              <a:ext uri="{FF2B5EF4-FFF2-40B4-BE49-F238E27FC236}">
                <a16:creationId xmlns:a16="http://schemas.microsoft.com/office/drawing/2014/main" id="{CF0B7E40-6FC4-43B4-9AE3-D885771ED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707" y="2975065"/>
            <a:ext cx="581791" cy="83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073F5C03-1D12-462A-9DCB-E5AE38238D16}"/>
              </a:ext>
            </a:extLst>
          </p:cNvPr>
          <p:cNvSpPr txBox="1"/>
          <p:nvPr/>
        </p:nvSpPr>
        <p:spPr>
          <a:xfrm>
            <a:off x="8369504" y="3874056"/>
            <a:ext cx="1732082" cy="2664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ja-JP" altLang="en-US" sz="14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モックサーバ</a:t>
            </a:r>
            <a:endParaRPr kumimoji="1" lang="en-US" altLang="ja-JP" sz="1400">
              <a:highlight>
                <a:srgbClr val="FFFF00"/>
              </a:highlight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DF8345F-1948-428E-91C6-3529A2BCED6C}"/>
              </a:ext>
            </a:extLst>
          </p:cNvPr>
          <p:cNvSpPr txBox="1"/>
          <p:nvPr/>
        </p:nvSpPr>
        <p:spPr>
          <a:xfrm>
            <a:off x="6263015" y="1488997"/>
            <a:ext cx="3043824" cy="57426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14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OpenAPI</a:t>
            </a:r>
            <a:r>
              <a:rPr kumimoji="1" lang="ja-JP" altLang="en-US" sz="14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ドキュメント</a:t>
            </a:r>
            <a:endParaRPr kumimoji="1" lang="en-US" altLang="ja-JP" sz="1400">
              <a:highlight>
                <a:srgbClr val="FFFF00"/>
              </a:highligh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>
              <a:lnSpc>
                <a:spcPts val="2400"/>
              </a:lnSpc>
            </a:pPr>
            <a:r>
              <a:rPr kumimoji="1" lang="en-US" altLang="ja-JP" sz="14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(API</a:t>
            </a:r>
            <a:r>
              <a:rPr kumimoji="1" lang="ja-JP" altLang="en-US" sz="14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定義、レスポンスの例</a:t>
            </a:r>
            <a:r>
              <a:rPr kumimoji="1" lang="en-US" altLang="ja-JP" sz="14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</a:p>
        </p:txBody>
      </p:sp>
      <p:pic>
        <p:nvPicPr>
          <p:cNvPr id="5128" name="Picture 8" descr="資料（証明書）のフラットアイコン素材">
            <a:extLst>
              <a:ext uri="{FF2B5EF4-FFF2-40B4-BE49-F238E27FC236}">
                <a16:creationId xmlns:a16="http://schemas.microsoft.com/office/drawing/2014/main" id="{486E9347-8D79-48BC-A862-7AAC6CB3E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121" y="645150"/>
            <a:ext cx="595015" cy="75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4" descr="サーバーのアイコン素材">
            <a:extLst>
              <a:ext uri="{FF2B5EF4-FFF2-40B4-BE49-F238E27FC236}">
                <a16:creationId xmlns:a16="http://schemas.microsoft.com/office/drawing/2014/main" id="{A33AAC75-FF0B-4CB7-80C7-3A343F417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495" y="4972795"/>
            <a:ext cx="581791" cy="83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EC75B77D-3D0C-40B6-B38B-112D4D830EAB}"/>
              </a:ext>
            </a:extLst>
          </p:cNvPr>
          <p:cNvCxnSpPr>
            <a:cxnSpLocks/>
          </p:cNvCxnSpPr>
          <p:nvPr/>
        </p:nvCxnSpPr>
        <p:spPr>
          <a:xfrm>
            <a:off x="6385768" y="3276669"/>
            <a:ext cx="2361600" cy="0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miter lim="800000"/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3AF0E43F-64C6-4F55-B75D-7073822CE5CF}"/>
              </a:ext>
            </a:extLst>
          </p:cNvPr>
          <p:cNvSpPr txBox="1"/>
          <p:nvPr/>
        </p:nvSpPr>
        <p:spPr>
          <a:xfrm>
            <a:off x="8405349" y="5798947"/>
            <a:ext cx="1732082" cy="57426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ja-JP" altLang="en-US" sz="1400">
                <a:latin typeface="Meiryo UI" panose="020B0604030504040204" pitchFamily="50" charset="-128"/>
                <a:ea typeface="Meiryo UI" panose="020B0604030504040204" pitchFamily="50" charset="-128"/>
              </a:rPr>
              <a:t>サーバ</a:t>
            </a:r>
            <a:endParaRPr kumimoji="1" lang="en-US" altLang="ja-JP" sz="14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>
              <a:lnSpc>
                <a:spcPts val="2400"/>
              </a:lnSpc>
            </a:pPr>
            <a:r>
              <a:rPr kumimoji="1" lang="ja-JP" altLang="en-US" sz="1400">
                <a:latin typeface="Meiryo UI" panose="020B0604030504040204" pitchFamily="50" charset="-128"/>
                <a:ea typeface="Meiryo UI" panose="020B0604030504040204" pitchFamily="50" charset="-128"/>
              </a:rPr>
              <a:t>（</a:t>
            </a:r>
            <a:r>
              <a:rPr kumimoji="1" lang="en-US" altLang="ja-JP" sz="1400">
                <a:latin typeface="Meiryo UI" panose="020B0604030504040204" pitchFamily="50" charset="-128"/>
                <a:ea typeface="Meiryo UI" panose="020B0604030504040204" pitchFamily="50" charset="-128"/>
              </a:rPr>
              <a:t>API</a:t>
            </a:r>
            <a:r>
              <a:rPr kumimoji="1" lang="ja-JP" altLang="en-US" sz="1400"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  <a:endParaRPr kumimoji="1" lang="en-US" altLang="ja-JP" sz="14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FC798AC7-8100-4B16-B534-2B163F352B79}"/>
              </a:ext>
            </a:extLst>
          </p:cNvPr>
          <p:cNvSpPr txBox="1"/>
          <p:nvPr/>
        </p:nvSpPr>
        <p:spPr>
          <a:xfrm>
            <a:off x="4965905" y="3863424"/>
            <a:ext cx="1949881" cy="2664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ja-JP" altLang="en-US" sz="14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クライアントコード</a:t>
            </a:r>
            <a:endParaRPr kumimoji="1" lang="en-US" altLang="ja-JP" sz="1400">
              <a:highlight>
                <a:srgbClr val="FFFF00"/>
              </a:highlight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6" name="Picture 8" descr="資料（証明書）のフラットアイコン素材">
            <a:extLst>
              <a:ext uri="{FF2B5EF4-FFF2-40B4-BE49-F238E27FC236}">
                <a16:creationId xmlns:a16="http://schemas.microsoft.com/office/drawing/2014/main" id="{D1CCDF97-5B55-416C-83BE-3B855463F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339" y="2899580"/>
            <a:ext cx="595015" cy="75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5D711FD6-D774-4393-A67F-1368173F77C7}"/>
              </a:ext>
            </a:extLst>
          </p:cNvPr>
          <p:cNvCxnSpPr>
            <a:cxnSpLocks/>
          </p:cNvCxnSpPr>
          <p:nvPr/>
        </p:nvCxnSpPr>
        <p:spPr>
          <a:xfrm>
            <a:off x="6941505" y="4105716"/>
            <a:ext cx="1767025" cy="1057276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miter lim="800000"/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矢印コネクタ 98">
            <a:extLst>
              <a:ext uri="{FF2B5EF4-FFF2-40B4-BE49-F238E27FC236}">
                <a16:creationId xmlns:a16="http://schemas.microsoft.com/office/drawing/2014/main" id="{163EA374-2A0D-43B6-9DD5-FBD6D21F0A20}"/>
              </a:ext>
            </a:extLst>
          </p:cNvPr>
          <p:cNvCxnSpPr>
            <a:cxnSpLocks/>
          </p:cNvCxnSpPr>
          <p:nvPr/>
        </p:nvCxnSpPr>
        <p:spPr>
          <a:xfrm flipV="1">
            <a:off x="3638550" y="3276669"/>
            <a:ext cx="1857375" cy="20258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miter lim="800000"/>
            <a:headEnd type="non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矢印コネクタ 113">
            <a:extLst>
              <a:ext uri="{FF2B5EF4-FFF2-40B4-BE49-F238E27FC236}">
                <a16:creationId xmlns:a16="http://schemas.microsoft.com/office/drawing/2014/main" id="{38FCDCF7-5429-4A14-A478-7AB7B2F59C3A}"/>
              </a:ext>
            </a:extLst>
          </p:cNvPr>
          <p:cNvCxnSpPr>
            <a:cxnSpLocks/>
            <a:stCxn id="5128" idx="1"/>
          </p:cNvCxnSpPr>
          <p:nvPr/>
        </p:nvCxnSpPr>
        <p:spPr>
          <a:xfrm rot="10800000" flipV="1">
            <a:off x="5918495" y="1024065"/>
            <a:ext cx="1471626" cy="1665850"/>
          </a:xfrm>
          <a:prstGeom prst="bentConnector2">
            <a:avLst/>
          </a:prstGeom>
          <a:ln w="76200">
            <a:solidFill>
              <a:schemeClr val="bg1">
                <a:lumMod val="65000"/>
              </a:schemeClr>
            </a:solidFill>
            <a:prstDash val="sysDash"/>
            <a:miter lim="800000"/>
            <a:headEnd type="non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D6E3A464-9CE4-4AB0-BB98-A2FD7BCC6C23}"/>
              </a:ext>
            </a:extLst>
          </p:cNvPr>
          <p:cNvSpPr txBox="1"/>
          <p:nvPr/>
        </p:nvSpPr>
        <p:spPr>
          <a:xfrm>
            <a:off x="4202317" y="2939108"/>
            <a:ext cx="789307" cy="2664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ja-JP" altLang="en-US" sz="1400">
                <a:latin typeface="Meiryo UI" panose="020B0604030504040204" pitchFamily="50" charset="-128"/>
                <a:ea typeface="Meiryo UI" panose="020B0604030504040204" pitchFamily="50" charset="-128"/>
              </a:rPr>
              <a:t>利用</a:t>
            </a:r>
            <a:endParaRPr kumimoji="1" lang="en-US" altLang="ja-JP" sz="14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63567CD6-8CBA-4531-87BA-8E538ABEA52D}"/>
              </a:ext>
            </a:extLst>
          </p:cNvPr>
          <p:cNvSpPr txBox="1"/>
          <p:nvPr/>
        </p:nvSpPr>
        <p:spPr>
          <a:xfrm>
            <a:off x="5156728" y="1231497"/>
            <a:ext cx="789307" cy="2664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ja-JP" altLang="en-US" sz="1400">
                <a:latin typeface="Meiryo UI" panose="020B0604030504040204" pitchFamily="50" charset="-128"/>
                <a:ea typeface="Meiryo UI" panose="020B0604030504040204" pitchFamily="50" charset="-128"/>
              </a:rPr>
              <a:t>生成</a:t>
            </a:r>
            <a:endParaRPr kumimoji="1" lang="en-US" altLang="ja-JP" sz="14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C7DA18D9-5BBB-4392-8CD5-93C6943BBA0C}"/>
              </a:ext>
            </a:extLst>
          </p:cNvPr>
          <p:cNvSpPr txBox="1"/>
          <p:nvPr/>
        </p:nvSpPr>
        <p:spPr>
          <a:xfrm>
            <a:off x="9271391" y="1235312"/>
            <a:ext cx="789307" cy="2664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ja-JP" altLang="en-US" sz="1400">
                <a:latin typeface="Meiryo UI" panose="020B0604030504040204" pitchFamily="50" charset="-128"/>
                <a:ea typeface="Meiryo UI" panose="020B0604030504040204" pitchFamily="50" charset="-128"/>
              </a:rPr>
              <a:t>モック化</a:t>
            </a:r>
            <a:endParaRPr kumimoji="1" lang="en-US" altLang="ja-JP" sz="14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4" name="直線矢印コネクタ 113">
            <a:extLst>
              <a:ext uri="{FF2B5EF4-FFF2-40B4-BE49-F238E27FC236}">
                <a16:creationId xmlns:a16="http://schemas.microsoft.com/office/drawing/2014/main" id="{3EBAC72E-9612-4E8C-BB7A-ABE5A9F1B5E5}"/>
              </a:ext>
            </a:extLst>
          </p:cNvPr>
          <p:cNvCxnSpPr>
            <a:cxnSpLocks/>
            <a:stCxn id="5128" idx="3"/>
          </p:cNvCxnSpPr>
          <p:nvPr/>
        </p:nvCxnSpPr>
        <p:spPr>
          <a:xfrm>
            <a:off x="7985136" y="1024065"/>
            <a:ext cx="1226420" cy="1665850"/>
          </a:xfrm>
          <a:prstGeom prst="bentConnector2">
            <a:avLst/>
          </a:prstGeom>
          <a:ln w="76200">
            <a:solidFill>
              <a:schemeClr val="bg1">
                <a:lumMod val="65000"/>
              </a:schemeClr>
            </a:solidFill>
            <a:prstDash val="sysDash"/>
            <a:miter lim="800000"/>
            <a:headEnd type="non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2AEC51D3-937A-4DFB-8260-9B35E65BC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3DC66BE-A680-4403-A6D7-E6145939EC6F}"/>
              </a:ext>
            </a:extLst>
          </p:cNvPr>
          <p:cNvSpPr txBox="1"/>
          <p:nvPr/>
        </p:nvSpPr>
        <p:spPr>
          <a:xfrm>
            <a:off x="2305049" y="3650345"/>
            <a:ext cx="1476375" cy="57426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ja-JP" altLang="en-US" sz="1400">
                <a:latin typeface="Meiryo UI" panose="020B0604030504040204" pitchFamily="50" charset="-128"/>
                <a:ea typeface="Meiryo UI" panose="020B0604030504040204" pitchFamily="50" charset="-128"/>
              </a:rPr>
              <a:t>スマホ</a:t>
            </a:r>
            <a:endParaRPr kumimoji="1" lang="en-US" altLang="ja-JP" sz="14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>
              <a:lnSpc>
                <a:spcPts val="2400"/>
              </a:lnSpc>
            </a:pPr>
            <a:r>
              <a:rPr kumimoji="1" lang="ja-JP" altLang="en-US" sz="1400">
                <a:latin typeface="Meiryo UI" panose="020B0604030504040204" pitchFamily="50" charset="-128"/>
                <a:ea typeface="Meiryo UI" panose="020B0604030504040204" pitchFamily="50" charset="-128"/>
              </a:rPr>
              <a:t>（</a:t>
            </a:r>
            <a:r>
              <a:rPr kumimoji="1" lang="ja-JP" altLang="en-US" sz="14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モバイルアプリ</a:t>
            </a:r>
            <a:r>
              <a:rPr kumimoji="1" lang="ja-JP" altLang="en-US" sz="1400"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  <a:endParaRPr kumimoji="1" lang="en-US" altLang="ja-JP" sz="14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0" name="Picture 2" descr="スマートフォン・スマホのイラスト">
            <a:extLst>
              <a:ext uri="{FF2B5EF4-FFF2-40B4-BE49-F238E27FC236}">
                <a16:creationId xmlns:a16="http://schemas.microsoft.com/office/drawing/2014/main" id="{349D11D8-9F03-4123-AAF3-E0B524875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966" y="2856464"/>
            <a:ext cx="755463" cy="81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9997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17C0AAD-8973-4C23-B1AD-AE1D98856FB9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5CD8A2-A046-4173-8123-BAE2FE8F1EB5}"/>
              </a:ext>
            </a:extLst>
          </p:cNvPr>
          <p:cNvSpPr txBox="1"/>
          <p:nvPr/>
        </p:nvSpPr>
        <p:spPr>
          <a:xfrm>
            <a:off x="0" y="900000"/>
            <a:ext cx="12188389" cy="47964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tIns="360000" bIns="360000" rtlCol="0" anchor="ctr">
            <a:noAutofit/>
          </a:bodyPr>
          <a:lstStyle/>
          <a:p>
            <a:pPr algn="ctr"/>
            <a:r>
              <a:rPr lang="ja-JP" altLang="en-US" sz="4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プロジェクトの準備</a:t>
            </a:r>
            <a:endParaRPr lang="en-US" altLang="ja-JP" sz="4400" b="1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2C61E24-1A07-4DF2-9DA2-6B65DB493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38207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プロジェクトの作成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3733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プロジェクトを作成します。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mobile-</a:t>
            </a:r>
            <a:r>
              <a:rPr kumimoji="1" lang="en-US" altLang="ja-JP" sz="2000" err="1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handson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/starter-kit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ディレクトリを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任意の場所にコピーします。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ディレクトリ名を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starter-kit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→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put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に変更します。</a:t>
            </a:r>
            <a:endParaRPr kumimoji="1" lang="en-US" altLang="ja-JP" sz="2000">
              <a:highlight>
                <a:srgbClr val="FFFF00"/>
              </a:highligh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put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ディレクトリを</a:t>
            </a:r>
            <a:r>
              <a:rPr kumimoji="1" lang="en-US" altLang="ja-JP" sz="2000" err="1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VSCode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で開きます。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React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Native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Elements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を少し見てみましょう。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4C0ABBC-8683-4542-AAA4-872001505AE4}"/>
              </a:ext>
            </a:extLst>
          </p:cNvPr>
          <p:cNvSpPr txBox="1"/>
          <p:nvPr/>
        </p:nvSpPr>
        <p:spPr>
          <a:xfrm>
            <a:off x="792016" y="5363602"/>
            <a:ext cx="5806904" cy="67165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Expo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</a:t>
            </a: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expo-template-bare-typescript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から作成しています。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UI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ライブラリとして</a:t>
            </a: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React Native Elements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を追加しています。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CC6B48C0-EAFD-4087-9DC4-50E70EBD4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52</a:t>
            </a:fld>
            <a:endParaRPr kumimoji="1" lang="ja-JP" altLang="en-US"/>
          </a:p>
        </p:txBody>
      </p:sp>
      <p:pic>
        <p:nvPicPr>
          <p:cNvPr id="2" name="図 1">
            <a:hlinkClick r:id="rId3"/>
            <a:extLst>
              <a:ext uri="{FF2B5EF4-FFF2-40B4-BE49-F238E27FC236}">
                <a16:creationId xmlns:a16="http://schemas.microsoft.com/office/drawing/2014/main" id="{826E8944-19B0-498D-AEA8-ED54FE0025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7" t="11200" r="1716" b="7315"/>
          <a:stretch/>
        </p:blipFill>
        <p:spPr>
          <a:xfrm>
            <a:off x="6699517" y="1308543"/>
            <a:ext cx="4904348" cy="3442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65327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22D0057-2A03-4958-89BD-2E2AD3E7D8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FEDC9DD-2A26-4F9E-82AE-4CF7FC7DD0DC}"/>
              </a:ext>
            </a:extLst>
          </p:cNvPr>
          <p:cNvSpPr txBox="1"/>
          <p:nvPr/>
        </p:nvSpPr>
        <p:spPr>
          <a:xfrm>
            <a:off x="11040894" y="167318"/>
            <a:ext cx="984114" cy="4510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Work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プロジェクトの作成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3733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プロジェクトを作成します。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mobile-</a:t>
            </a:r>
            <a:r>
              <a:rPr kumimoji="1" lang="en-US" altLang="ja-JP" sz="2000" err="1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handson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/starter-kit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ディレクトリを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任意の場所にコピーします。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ディレクトリ名を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starter-kit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→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put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に変更します。</a:t>
            </a:r>
            <a:endParaRPr kumimoji="1" lang="en-US" altLang="ja-JP" sz="2000">
              <a:highlight>
                <a:srgbClr val="FFFF00"/>
              </a:highligh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put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ディレクトリを</a:t>
            </a:r>
            <a:r>
              <a:rPr kumimoji="1" lang="en-US" altLang="ja-JP" sz="2000" err="1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VSCode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で開きます。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React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Native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Elements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を少し見てみましょう。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4C0ABBC-8683-4542-AAA4-872001505AE4}"/>
              </a:ext>
            </a:extLst>
          </p:cNvPr>
          <p:cNvSpPr txBox="1"/>
          <p:nvPr/>
        </p:nvSpPr>
        <p:spPr>
          <a:xfrm>
            <a:off x="792016" y="5363602"/>
            <a:ext cx="5806904" cy="67165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Expo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</a:t>
            </a: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expo-template-bare-typescript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から作成しています。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UI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ライブラリとして</a:t>
            </a: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React Native Elements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を追加しています。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CC6B48C0-EAFD-4087-9DC4-50E70EBD4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53</a:t>
            </a:fld>
            <a:endParaRPr kumimoji="1" lang="ja-JP" altLang="en-US"/>
          </a:p>
        </p:txBody>
      </p:sp>
      <p:pic>
        <p:nvPicPr>
          <p:cNvPr id="2" name="図 1">
            <a:hlinkClick r:id="rId3"/>
            <a:extLst>
              <a:ext uri="{FF2B5EF4-FFF2-40B4-BE49-F238E27FC236}">
                <a16:creationId xmlns:a16="http://schemas.microsoft.com/office/drawing/2014/main" id="{826E8944-19B0-498D-AEA8-ED54FE0025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7" t="11200" r="1716" b="7315"/>
          <a:stretch/>
        </p:blipFill>
        <p:spPr>
          <a:xfrm>
            <a:off x="6699517" y="1308543"/>
            <a:ext cx="4904348" cy="3442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19429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2092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put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ディレクトリで次のコマンドを実行します。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$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2000" err="1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npm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install</a:t>
            </a: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時間がかかるので先に進みましょう。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パッケージのインストール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5B19FB8-262D-41EF-A938-8D7ED132C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76532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8BEC94A-006D-4611-8EDF-97243C6187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EB03104-A297-4C2C-BD71-E30A3779C386}"/>
              </a:ext>
            </a:extLst>
          </p:cNvPr>
          <p:cNvSpPr txBox="1"/>
          <p:nvPr/>
        </p:nvSpPr>
        <p:spPr>
          <a:xfrm>
            <a:off x="11040894" y="167318"/>
            <a:ext cx="984114" cy="4510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Work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2092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put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ディレクトリで次のコマンドを実行します。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$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2000" err="1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npm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install</a:t>
            </a: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時間がかかるので先に進みましょう。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パッケージのインストール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5B19FB8-262D-41EF-A938-8D7ED132C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2113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17C0AAD-8973-4C23-B1AD-AE1D98856FB9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5CD8A2-A046-4173-8123-BAE2FE8F1EB5}"/>
              </a:ext>
            </a:extLst>
          </p:cNvPr>
          <p:cNvSpPr txBox="1"/>
          <p:nvPr/>
        </p:nvSpPr>
        <p:spPr>
          <a:xfrm>
            <a:off x="622570" y="900000"/>
            <a:ext cx="10846341" cy="47964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tIns="360000" bIns="360000" rtlCol="0" anchor="ctr">
            <a:noAutofit/>
          </a:bodyPr>
          <a:lstStyle/>
          <a:p>
            <a:r>
              <a:rPr lang="ja-JP" altLang="en-US" sz="4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質問タイム</a:t>
            </a:r>
            <a:endParaRPr lang="en-US" altLang="ja-JP" sz="4400" b="1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F448A2C-9C5D-4263-A831-BD5C7B1E0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34606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17C0AAD-8973-4C23-B1AD-AE1D98856FB9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5CD8A2-A046-4173-8123-BAE2FE8F1EB5}"/>
              </a:ext>
            </a:extLst>
          </p:cNvPr>
          <p:cNvSpPr txBox="1"/>
          <p:nvPr/>
        </p:nvSpPr>
        <p:spPr>
          <a:xfrm>
            <a:off x="0" y="900000"/>
            <a:ext cx="12188389" cy="47964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tIns="360000" bIns="360000" rtlCol="0" anchor="ctr">
            <a:noAutofit/>
          </a:bodyPr>
          <a:lstStyle/>
          <a:p>
            <a:pPr algn="ctr"/>
            <a:r>
              <a:rPr lang="en-US" altLang="ja-JP" sz="4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Open</a:t>
            </a:r>
            <a:r>
              <a:rPr lang="ja-JP" altLang="en-US" sz="4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4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API</a:t>
            </a:r>
            <a:r>
              <a:rPr lang="ja-JP" altLang="en-US" sz="4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の活用</a:t>
            </a:r>
            <a:endParaRPr lang="en-US" altLang="ja-JP" sz="4400" b="1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2C61E24-1A07-4DF2-9DA2-6B65DB493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40509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0520D702-5110-4020-83B7-B0BBE7879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086" y="1039367"/>
            <a:ext cx="4202390" cy="312569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クライアントコードの生成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2913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クライアントコードは既に生成済みなので作業しません。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backend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ディレクトリで次のコマンドで生成します。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$ docker-compose -f </a:t>
            </a:r>
            <a:r>
              <a:rPr kumimoji="1" lang="en-US" altLang="ja-JP" sz="2000" err="1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api-gen.yml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 up</a:t>
            </a: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次のディレクトリに生成されます。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 err="1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src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/backend/generated-rest-client/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BB425F7-F7C3-46D4-A4E1-6BF88691099E}"/>
              </a:ext>
            </a:extLst>
          </p:cNvPr>
          <p:cNvSpPr txBox="1"/>
          <p:nvPr/>
        </p:nvSpPr>
        <p:spPr>
          <a:xfrm>
            <a:off x="715816" y="4849631"/>
            <a:ext cx="6753210" cy="67165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クライアントコードの生成には</a:t>
            </a: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OpenAPI Generator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というツールを使用しています。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Docker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コンテナで実行します。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スライド番号プレースホルダー 17">
            <a:extLst>
              <a:ext uri="{FF2B5EF4-FFF2-40B4-BE49-F238E27FC236}">
                <a16:creationId xmlns:a16="http://schemas.microsoft.com/office/drawing/2014/main" id="{23AA9F0E-FB5E-40D0-BBD4-2489CA0D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58</a:t>
            </a:fld>
            <a:endParaRPr kumimoji="1" lang="ja-JP" altLang="en-US"/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18161B08-A8BA-4A88-8185-15ACC7518830}"/>
              </a:ext>
            </a:extLst>
          </p:cNvPr>
          <p:cNvSpPr/>
          <p:nvPr/>
        </p:nvSpPr>
        <p:spPr>
          <a:xfrm rot="2558427">
            <a:off x="8066447" y="968076"/>
            <a:ext cx="479546" cy="3908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52632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34249C7-BFC7-4A4C-B374-C538A90D8265}"/>
              </a:ext>
            </a:extLst>
          </p:cNvPr>
          <p:cNvSpPr txBox="1"/>
          <p:nvPr/>
        </p:nvSpPr>
        <p:spPr>
          <a:xfrm>
            <a:off x="6611548" y="2369452"/>
            <a:ext cx="4168725" cy="212365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export class </a:t>
            </a:r>
            <a:r>
              <a:rPr lang="en-US" altLang="ja-JP" sz="900" b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TrashApi</a:t>
            </a: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extends </a:t>
            </a:r>
            <a:r>
              <a:rPr lang="en-US" altLang="ja-JP" sz="900" b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runtime.BaseAPI</a:t>
            </a: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ja-JP" altLang="en-US" sz="90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：</a:t>
            </a:r>
            <a:endParaRPr lang="en-US" altLang="ja-JP" sz="900" b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/**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* </a:t>
            </a:r>
            <a:r>
              <a:rPr lang="ja-JP" altLang="en-US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登録しているゴミ拾いを全て取得する。 </a:t>
            </a:r>
          </a:p>
          <a:p>
            <a:r>
              <a:rPr lang="ja-JP" altLang="en-US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* ゴミ拾い一覧の取得</a:t>
            </a:r>
          </a:p>
          <a:p>
            <a:r>
              <a:rPr lang="ja-JP" altLang="en-US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*</a:t>
            </a: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/</a:t>
            </a:r>
            <a:endParaRPr lang="ja-JP" altLang="en-US" sz="900" b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async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getTrashList</a:t>
            </a: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(): Promise&lt;Array&lt;Trash&gt;&gt; {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const response = await </a:t>
            </a:r>
            <a:r>
              <a:rPr lang="en-US" altLang="ja-JP" sz="900" b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this.getTrashListRaw</a:t>
            </a: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return await </a:t>
            </a:r>
            <a:r>
              <a:rPr lang="en-US" altLang="ja-JP" sz="900" b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response.value</a:t>
            </a: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ja-JP" altLang="en-US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　　：</a:t>
            </a:r>
            <a:endParaRPr lang="en-US" altLang="ja-JP" sz="900" b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2615FD3-0D5A-441C-84BD-F532E8743870}"/>
              </a:ext>
            </a:extLst>
          </p:cNvPr>
          <p:cNvSpPr txBox="1"/>
          <p:nvPr/>
        </p:nvSpPr>
        <p:spPr>
          <a:xfrm>
            <a:off x="546370" y="1128532"/>
            <a:ext cx="4436691" cy="53091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openapi</a:t>
            </a: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: 3.0.3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info: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title: PUT REST API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version: '1.0.0'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description: </a:t>
            </a:r>
            <a:r>
              <a:rPr lang="ja-JP" altLang="en-US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モバイルアプリハンズオンで作成する</a:t>
            </a: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ja-JP" altLang="en-US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アプリの</a:t>
            </a: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REST API</a:t>
            </a:r>
            <a:r>
              <a:rPr lang="ja-JP" altLang="en-US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。</a:t>
            </a:r>
            <a:endParaRPr lang="en-US" altLang="ja-JP" sz="900" b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tags: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- name: users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description: </a:t>
            </a:r>
            <a:r>
              <a:rPr lang="ja-JP" altLang="en-US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ユーザ管理</a:t>
            </a:r>
          </a:p>
          <a:p>
            <a:r>
              <a:rPr lang="ja-JP" altLang="en-US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- name: trash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description: </a:t>
            </a:r>
            <a:r>
              <a:rPr lang="ja-JP" altLang="en-US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ゴミ拾い管理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servers: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- url: 'http://localhost:9080'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paths: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/</a:t>
            </a:r>
            <a:r>
              <a:rPr lang="en-US" altLang="ja-JP" sz="900" b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/trash: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get: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summary: </a:t>
            </a:r>
            <a:r>
              <a:rPr lang="ja-JP" altLang="en-US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ゴミ拾い一覧の取得</a:t>
            </a:r>
          </a:p>
          <a:p>
            <a:r>
              <a:rPr lang="ja-JP" altLang="en-US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description: 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ja-JP" altLang="en-US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登録しているゴミ拾いを全て取得する。</a:t>
            </a:r>
          </a:p>
          <a:p>
            <a:r>
              <a:rPr lang="ja-JP" altLang="en-US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tags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-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trash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operationId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getTrashList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responses: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'200':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  description: OK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  content: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    'application/json':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      schema: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        type: array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        items: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          $ref: '#/components/schemas/Trash'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      examples: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        example: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          value: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            - id: 1001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              imageUrl: https://images.unsplash.com/</a:t>
            </a:r>
            <a:r>
              <a:rPr lang="ja-JP" altLang="en-US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・・・</a:t>
            </a:r>
            <a:endParaRPr lang="en-US" altLang="ja-JP" sz="900" b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              date: 2020/11/12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              point: 34</a:t>
            </a:r>
          </a:p>
          <a:p>
            <a:r>
              <a:rPr lang="ja-JP" altLang="en-US" sz="90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　　　　　　　　　　　　　　：</a:t>
            </a:r>
            <a:endParaRPr lang="en-US" altLang="ja-JP" sz="900" b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OpenAPI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ドキュメントとクライアントコードの対応</a:t>
            </a: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76AD128D-3BEE-49A5-AD8D-E8E7ABB701D6}"/>
              </a:ext>
            </a:extLst>
          </p:cNvPr>
          <p:cNvSpPr/>
          <p:nvPr/>
        </p:nvSpPr>
        <p:spPr>
          <a:xfrm>
            <a:off x="5222754" y="3211930"/>
            <a:ext cx="1149101" cy="43870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B4BA059-E83C-41BD-BFD1-DAD4CAC02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59</a:t>
            </a:fld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FC7394A-24D5-4048-802C-8D644A2A7152}"/>
              </a:ext>
            </a:extLst>
          </p:cNvPr>
          <p:cNvSpPr txBox="1"/>
          <p:nvPr/>
        </p:nvSpPr>
        <p:spPr>
          <a:xfrm>
            <a:off x="6324758" y="4886537"/>
            <a:ext cx="4742304" cy="128721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tags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でグルーピングします。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コード生成するとグループごとにクラスが作成されます。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en-US" altLang="ja-JP" sz="1600" err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operationId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で</a:t>
            </a: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REST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API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を識別する</a:t>
            </a: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ID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を指定します。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コード生成すると関数名に使われます。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48ABA8C8-2836-4153-9512-DB77B1CC5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129" y="905929"/>
            <a:ext cx="1710175" cy="1071394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02B43FCC-0161-4F83-8935-802E57A42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1289" y="2167226"/>
            <a:ext cx="1098433" cy="87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740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お願い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2502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Zoom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で名前（ニックネームも可）を分かるようにしてください。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オンライン開催なので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リアクションは大きな動き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でお願いします！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周りの音が入り込まないようにお願いします。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今後の改善等に活用したいので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ハンズオン終了後の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アンケートにご協力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をお願いします。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4CD9735-B0AD-4F24-ABCB-0CC284F48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93786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03CF527-D751-49FD-BE0E-0D081336997A}"/>
              </a:ext>
            </a:extLst>
          </p:cNvPr>
          <p:cNvSpPr txBox="1"/>
          <p:nvPr/>
        </p:nvSpPr>
        <p:spPr>
          <a:xfrm>
            <a:off x="6866065" y="1198722"/>
            <a:ext cx="3993159" cy="46166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[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1001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"imageUrl"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"https://images.unsplash.com/</a:t>
            </a:r>
            <a:r>
              <a:rPr lang="ja-JP" altLang="en-US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・・・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"date"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"2020/11/12"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"point"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34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},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1002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"imageUrl"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"https://images.unsplash.com/</a:t>
            </a:r>
            <a:r>
              <a:rPr lang="ja-JP" altLang="en-US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・・・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"date"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"2020/11/10"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"point"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17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},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1003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"imageUrl"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"https://images.unsplash.com/</a:t>
            </a:r>
            <a:r>
              <a:rPr lang="ja-JP" altLang="en-US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・・・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"date"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"2020/11/1"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"point"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8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},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1004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"imageUrl"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"https://images.unsplash.com/</a:t>
            </a:r>
            <a:r>
              <a:rPr lang="ja-JP" altLang="en-US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・・・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"date"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"2020/10/29"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"point"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17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},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1005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"imageUrl"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"https://images.unsplash.com/</a:t>
            </a:r>
            <a:r>
              <a:rPr lang="ja-JP" altLang="en-US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・・・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"date"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"2020/10/20"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"point"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11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モックサーバが返すレスポンス</a:t>
            </a:r>
          </a:p>
        </p:txBody>
      </p:sp>
      <p:sp>
        <p:nvSpPr>
          <p:cNvPr id="14" name="スライド番号プレースホルダー 13">
            <a:extLst>
              <a:ext uri="{FF2B5EF4-FFF2-40B4-BE49-F238E27FC236}">
                <a16:creationId xmlns:a16="http://schemas.microsoft.com/office/drawing/2014/main" id="{8AAA24AD-1B41-4FB3-BF02-6F0D99E5F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60</a:t>
            </a:fld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DDF6FF2-7570-40AC-91B5-190CEAAA5275}"/>
              </a:ext>
            </a:extLst>
          </p:cNvPr>
          <p:cNvSpPr txBox="1"/>
          <p:nvPr/>
        </p:nvSpPr>
        <p:spPr>
          <a:xfrm>
            <a:off x="469321" y="1587259"/>
            <a:ext cx="4597630" cy="35086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ja-JP" altLang="en-US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　　　　　　　　：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examples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example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    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            -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1001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imageUrl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https://images.unsplash.com/</a:t>
            </a:r>
            <a:r>
              <a:rPr lang="ja-JP" altLang="en-US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・・・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2020/11/12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34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            -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1002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imageUrl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https://images.unsplash.com/</a:t>
            </a:r>
            <a:r>
              <a:rPr lang="ja-JP" altLang="en-US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・・・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2020/11/10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17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            -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1003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imageUrl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https://images.unsplash.com/</a:t>
            </a:r>
            <a:r>
              <a:rPr lang="ja-JP" altLang="en-US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・・・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2020/11/1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8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            -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1004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imageUrl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https://images.unsplash.com/</a:t>
            </a:r>
            <a:r>
              <a:rPr lang="ja-JP" altLang="en-US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・・・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2020/10/29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17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            -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1005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imageUrl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https://images.unsplash.com/</a:t>
            </a:r>
            <a:r>
              <a:rPr lang="ja-JP" altLang="en-US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・・・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2020/10/20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11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900">
                <a:solidFill>
                  <a:srgbClr val="428226"/>
                </a:solidFill>
                <a:latin typeface="Consolas" panose="020B0609020204030204" pitchFamily="49" charset="0"/>
              </a:rPr>
              <a:t>    　　　　　　：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2CB9720-A39A-4F79-84B0-163AF942DA20}"/>
              </a:ext>
            </a:extLst>
          </p:cNvPr>
          <p:cNvSpPr txBox="1"/>
          <p:nvPr/>
        </p:nvSpPr>
        <p:spPr>
          <a:xfrm>
            <a:off x="850056" y="5417460"/>
            <a:ext cx="4242062" cy="67165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examples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に実際に返却される例を定義します。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モックサーバが返却するデータになります。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1E86DED3-AC86-452F-BE24-D0C439C15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863" y="1063890"/>
            <a:ext cx="1710175" cy="1071394"/>
          </a:xfrm>
          <a:prstGeom prst="rect">
            <a:avLst/>
          </a:prstGeom>
        </p:spPr>
      </p:pic>
      <p:sp>
        <p:nvSpPr>
          <p:cNvPr id="21" name="矢印: 右 20">
            <a:extLst>
              <a:ext uri="{FF2B5EF4-FFF2-40B4-BE49-F238E27FC236}">
                <a16:creationId xmlns:a16="http://schemas.microsoft.com/office/drawing/2014/main" id="{C15FE5EB-C995-418B-B77D-1A18D0330522}"/>
              </a:ext>
            </a:extLst>
          </p:cNvPr>
          <p:cNvSpPr/>
          <p:nvPr/>
        </p:nvSpPr>
        <p:spPr>
          <a:xfrm>
            <a:off x="5391957" y="3153408"/>
            <a:ext cx="1149101" cy="43870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730D5FB7-8B0A-48C7-9761-C5810F6E4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5906" y="1037085"/>
            <a:ext cx="1027894" cy="50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480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95510595-EC62-4F40-82B4-67085C72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166" y="4702612"/>
            <a:ext cx="5651597" cy="1547016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2913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REST API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を呼び出せるようにします。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backend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ディレクトリで次のコマンドで起動します。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$ docker-compose -f </a:t>
            </a:r>
            <a:r>
              <a:rPr kumimoji="1" lang="en-US" altLang="ja-JP" sz="2000" err="1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api-mock.yml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 up</a:t>
            </a: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ブラウザで次の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URL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にアクセスします。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http://localhost:9080/api/trash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モックサーバの起動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E6492EE-4BD4-4CED-9BB8-ECA6A16B91A8}"/>
              </a:ext>
            </a:extLst>
          </p:cNvPr>
          <p:cNvSpPr txBox="1"/>
          <p:nvPr/>
        </p:nvSpPr>
        <p:spPr>
          <a:xfrm>
            <a:off x="3497447" y="5992468"/>
            <a:ext cx="3734297" cy="36388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examples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で定義したデータが返されます。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17C021E-CD71-4BB6-BB7B-B2254188E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61</a:t>
            </a:fld>
            <a:endParaRPr kumimoji="1" lang="ja-JP" altLang="en-US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AEE91CB8-92C1-48CC-9BF4-191768003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086" y="1039367"/>
            <a:ext cx="4202390" cy="3125690"/>
          </a:xfrm>
          <a:prstGeom prst="rect">
            <a:avLst/>
          </a:prstGeom>
        </p:spPr>
      </p:pic>
      <p:sp>
        <p:nvSpPr>
          <p:cNvPr id="21" name="矢印: 右 20">
            <a:extLst>
              <a:ext uri="{FF2B5EF4-FFF2-40B4-BE49-F238E27FC236}">
                <a16:creationId xmlns:a16="http://schemas.microsoft.com/office/drawing/2014/main" id="{93349797-053A-49D5-8A4D-41D20602166A}"/>
              </a:ext>
            </a:extLst>
          </p:cNvPr>
          <p:cNvSpPr/>
          <p:nvPr/>
        </p:nvSpPr>
        <p:spPr>
          <a:xfrm rot="9297055">
            <a:off x="10936439" y="1059737"/>
            <a:ext cx="479546" cy="3908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65483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4E373C4-9B9B-4CC9-8E9B-3CFC53F0E8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53C5EC9-C8F2-4191-B613-651D85D67751}"/>
              </a:ext>
            </a:extLst>
          </p:cNvPr>
          <p:cNvSpPr txBox="1"/>
          <p:nvPr/>
        </p:nvSpPr>
        <p:spPr>
          <a:xfrm>
            <a:off x="11040894" y="167318"/>
            <a:ext cx="984114" cy="4510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Work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95510595-EC62-4F40-82B4-67085C72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166" y="4702612"/>
            <a:ext cx="5651597" cy="1547016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2913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REST API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を呼び出せるようにします。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backend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ディレクトリで次のコマンドで起動します。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$ docker-compose -f </a:t>
            </a:r>
            <a:r>
              <a:rPr kumimoji="1" lang="en-US" altLang="ja-JP" sz="2000" err="1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api-mock.yml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 up</a:t>
            </a: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ブラウザで次の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URL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にアクセスします。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http://localhost:9080/api/trash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モックサーバの起動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E6492EE-4BD4-4CED-9BB8-ECA6A16B91A8}"/>
              </a:ext>
            </a:extLst>
          </p:cNvPr>
          <p:cNvSpPr txBox="1"/>
          <p:nvPr/>
        </p:nvSpPr>
        <p:spPr>
          <a:xfrm>
            <a:off x="3497447" y="5992468"/>
            <a:ext cx="3734297" cy="36388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examples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で定義したデータが返されます。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17C021E-CD71-4BB6-BB7B-B2254188E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62</a:t>
            </a:fld>
            <a:endParaRPr kumimoji="1" lang="ja-JP" altLang="en-US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CB5BCA3F-2657-48CA-9D58-CF2156026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086" y="1039367"/>
            <a:ext cx="4202390" cy="3125690"/>
          </a:xfrm>
          <a:prstGeom prst="rect">
            <a:avLst/>
          </a:prstGeom>
        </p:spPr>
      </p:pic>
      <p:sp>
        <p:nvSpPr>
          <p:cNvPr id="20" name="矢印: 右 19">
            <a:extLst>
              <a:ext uri="{FF2B5EF4-FFF2-40B4-BE49-F238E27FC236}">
                <a16:creationId xmlns:a16="http://schemas.microsoft.com/office/drawing/2014/main" id="{C2E598A8-FE81-4390-BB56-733FB4297D07}"/>
              </a:ext>
            </a:extLst>
          </p:cNvPr>
          <p:cNvSpPr/>
          <p:nvPr/>
        </p:nvSpPr>
        <p:spPr>
          <a:xfrm rot="9297055">
            <a:off x="10936439" y="1059737"/>
            <a:ext cx="479546" cy="3908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90558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API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クライアント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2913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生成したクライアントコードをラッピングした</a:t>
            </a:r>
            <a:r>
              <a:rPr kumimoji="1" lang="en-US" altLang="ja-JP" sz="2000" err="1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BackendSerivce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を作成しています。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 err="1">
                <a:latin typeface="Meiryo UI" panose="020B0604030504040204" pitchFamily="50" charset="-128"/>
                <a:ea typeface="Meiryo UI" panose="020B0604030504040204" pitchFamily="50" charset="-128"/>
              </a:rPr>
              <a:t>BackendService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により、各機能を作る時の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REST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API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の呼び出しを実装しやすく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し、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API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呼び出し時の共通処理を埋め込む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ことが可能になります。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 err="1">
                <a:latin typeface="Meiryo UI" panose="020B0604030504040204" pitchFamily="50" charset="-128"/>
                <a:ea typeface="Meiryo UI" panose="020B0604030504040204" pitchFamily="50" charset="-128"/>
              </a:rPr>
              <a:t>src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/backend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ディレクトリの</a:t>
            </a:r>
            <a:r>
              <a:rPr kumimoji="1" lang="en-US" altLang="ja-JP" sz="2000" err="1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BackendService.ts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ファイルを確認しましょう。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29B2719-BDAD-4568-A225-2F4C9D9E4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8104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BackendService</a:t>
            </a:r>
            <a:endParaRPr kumimoji="1" lang="ja-JP" altLang="en-US" sz="2800" b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0074ECF-BAC1-4CBB-B952-E4556B48766B}"/>
              </a:ext>
            </a:extLst>
          </p:cNvPr>
          <p:cNvSpPr txBox="1"/>
          <p:nvPr/>
        </p:nvSpPr>
        <p:spPr>
          <a:xfrm>
            <a:off x="1260746" y="857327"/>
            <a:ext cx="5813656" cy="586314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Configuration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Middleware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TrashApi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UsersApi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'./generated-rest-client'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Middleware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pre: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`&gt;&gt;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ja-JP" sz="900" b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ja-JP" sz="900" b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ja-JP" sz="900" b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ja-JP" sz="900" b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},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post: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`&lt;&lt;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ja-JP" sz="900" b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ja-JP" sz="900" b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ja-JP" sz="900" b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ja-JP" sz="900" b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},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Configuration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middleware: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trashApi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err="1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TrashApi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usersApi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err="1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UsersApi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ja-JP" sz="900" b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string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string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usersApi</a:t>
            </a:r>
            <a:r>
              <a:rPr lang="en-US" altLang="ja-JP" sz="900" b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({ </a:t>
            </a:r>
            <a:r>
              <a:rPr lang="en-US" altLang="ja-JP" sz="900" b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inlineObject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});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logout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()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usersApi</a:t>
            </a:r>
            <a:r>
              <a:rPr lang="en-US" altLang="ja-JP" sz="900" b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logout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getTrashList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()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trashApi</a:t>
            </a:r>
            <a:r>
              <a:rPr lang="en-US" altLang="ja-JP" sz="900" b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getTrashList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postTrash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trash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Blob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trashApi</a:t>
            </a:r>
            <a:r>
              <a:rPr lang="en-US" altLang="ja-JP" sz="900" b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postTrash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({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body: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trash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});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BackendService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logout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getTrashList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postTrash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4F00E95A-9541-4C57-A7A8-4D8AEF467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64</a:t>
            </a:fld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9269BF8-D2B6-474D-AD7A-9C536D4964EF}"/>
              </a:ext>
            </a:extLst>
          </p:cNvPr>
          <p:cNvSpPr txBox="1"/>
          <p:nvPr/>
        </p:nvSpPr>
        <p:spPr>
          <a:xfrm>
            <a:off x="6053781" y="2400815"/>
            <a:ext cx="5113638" cy="159498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Middleware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と呼ばれる部品を作成して、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リクエストやレスポンスに対する共通的な処理を実装できます。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開発時に</a:t>
            </a: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REST API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の呼び出しを確認しやすいように、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リクエストとレスポンスをコンソールにログ出力する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Middleware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を作成しています。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9CFCB54-DFD5-4233-B8D0-1A7DBBB16704}"/>
              </a:ext>
            </a:extLst>
          </p:cNvPr>
          <p:cNvSpPr txBox="1"/>
          <p:nvPr/>
        </p:nvSpPr>
        <p:spPr>
          <a:xfrm>
            <a:off x="10826496" y="169054"/>
            <a:ext cx="1249569" cy="451021"/>
          </a:xfrm>
          <a:prstGeom prst="rect">
            <a:avLst/>
          </a:prstGeom>
          <a:solidFill>
            <a:schemeClr val="accent6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Reading</a:t>
            </a:r>
          </a:p>
        </p:txBody>
      </p:sp>
    </p:spTree>
    <p:extLst>
      <p:ext uri="{BB962C8B-B14F-4D97-AF65-F5344CB8AC3E}">
        <p14:creationId xmlns:p14="http://schemas.microsoft.com/office/powerpoint/2010/main" val="20382439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17C0AAD-8973-4C23-B1AD-AE1D98856FB9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5CD8A2-A046-4173-8123-BAE2FE8F1EB5}"/>
              </a:ext>
            </a:extLst>
          </p:cNvPr>
          <p:cNvSpPr txBox="1"/>
          <p:nvPr/>
        </p:nvSpPr>
        <p:spPr>
          <a:xfrm>
            <a:off x="0" y="900000"/>
            <a:ext cx="12188389" cy="47964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tIns="360000" bIns="360000" rtlCol="0" anchor="ctr">
            <a:noAutofit/>
          </a:bodyPr>
          <a:lstStyle/>
          <a:p>
            <a:pPr algn="ctr"/>
            <a:r>
              <a:rPr lang="ja-JP" altLang="en-US" sz="4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アプリの起動</a:t>
            </a:r>
            <a:endParaRPr lang="en-US" altLang="ja-JP" sz="4400" b="1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2C61E24-1A07-4DF2-9DA2-6B65DB493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4658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4554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アプリを起動します。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put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ディレクトリで次のコマンドを実行します。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$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npm run android</a:t>
            </a: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マシンスペックによりますがそこそこ時間がかかります。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Android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エミュレータが立ち上がり、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画面に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Hello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World!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が表示されれば成功です。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時間がかかるので先に進みましょう。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アプリの起動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5B19FB8-262D-41EF-A938-8D7ED132C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66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9D261BD-141F-4D1E-8925-D04D71B1B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543" y="842923"/>
            <a:ext cx="2456657" cy="526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754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E3445E8-00D8-4C94-8673-4071534598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C82EBAF-1AE3-4A90-9588-8196162D42D8}"/>
              </a:ext>
            </a:extLst>
          </p:cNvPr>
          <p:cNvSpPr txBox="1"/>
          <p:nvPr/>
        </p:nvSpPr>
        <p:spPr>
          <a:xfrm>
            <a:off x="11040894" y="167318"/>
            <a:ext cx="984114" cy="4510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Work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4554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アプリを起動します。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put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ディレクトリで次のコマンドを実行します。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$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npm run android</a:t>
            </a: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マシンスペックによりますがそこそこ時間がかかります。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Android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エミュレータが立ち上がり、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画面に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Hello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World!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が表示されれば成功です。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時間がかかるので先に進みましょう。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アプリの起動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5B19FB8-262D-41EF-A938-8D7ED132C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67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27B8437-232A-493E-AA81-226F76BF6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543" y="842923"/>
            <a:ext cx="2456657" cy="526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408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17C0AAD-8973-4C23-B1AD-AE1D98856FB9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F448A2C-9C5D-4263-A831-BD5C7B1E0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68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8544EB1-22BF-4606-ACA2-4CD6D52124F0}"/>
              </a:ext>
            </a:extLst>
          </p:cNvPr>
          <p:cNvSpPr txBox="1"/>
          <p:nvPr/>
        </p:nvSpPr>
        <p:spPr>
          <a:xfrm>
            <a:off x="622570" y="900000"/>
            <a:ext cx="10846341" cy="47964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tIns="360000" bIns="360000" rtlCol="0" anchor="ctr">
            <a:noAutofit/>
          </a:bodyPr>
          <a:lstStyle/>
          <a:p>
            <a:r>
              <a:rPr lang="en-US" altLang="ja-JP" sz="4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r>
            <a:r>
              <a:rPr lang="ja-JP" altLang="en-US" sz="4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分休憩</a:t>
            </a:r>
            <a:endParaRPr lang="en-US" altLang="ja-JP" sz="44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en-US" altLang="ja-JP" sz="44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4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休憩中は質問</a:t>
            </a:r>
            <a:r>
              <a:rPr lang="en-US" altLang="ja-JP" sz="4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OK</a:t>
            </a:r>
            <a:r>
              <a:rPr lang="ja-JP" altLang="en-US" sz="4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です！</a:t>
            </a:r>
            <a:endParaRPr lang="en-US" altLang="ja-JP" sz="44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81041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17C0AAD-8973-4C23-B1AD-AE1D98856FB9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5CD8A2-A046-4173-8123-BAE2FE8F1EB5}"/>
              </a:ext>
            </a:extLst>
          </p:cNvPr>
          <p:cNvSpPr txBox="1"/>
          <p:nvPr/>
        </p:nvSpPr>
        <p:spPr>
          <a:xfrm>
            <a:off x="0" y="900000"/>
            <a:ext cx="12188389" cy="47964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tIns="360000" bIns="360000" rtlCol="0" anchor="ctr">
            <a:noAutofit/>
          </a:bodyPr>
          <a:lstStyle/>
          <a:p>
            <a:pPr algn="ctr"/>
            <a:r>
              <a:rPr lang="ja-JP" altLang="en-US" sz="4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開発の進め方</a:t>
            </a:r>
            <a:endParaRPr lang="en-US" altLang="ja-JP" sz="4400" b="1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21E0297-002D-4A75-89F3-0A09CB178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69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6974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17C0AAD-8973-4C23-B1AD-AE1D98856FB9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5CD8A2-A046-4173-8123-BAE2FE8F1EB5}"/>
              </a:ext>
            </a:extLst>
          </p:cNvPr>
          <p:cNvSpPr txBox="1"/>
          <p:nvPr/>
        </p:nvSpPr>
        <p:spPr>
          <a:xfrm>
            <a:off x="0" y="900000"/>
            <a:ext cx="12188389" cy="47964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tIns="360000" bIns="360000" rtlCol="0" anchor="ctr">
            <a:noAutofit/>
          </a:bodyPr>
          <a:lstStyle/>
          <a:p>
            <a:pPr algn="ctr"/>
            <a:r>
              <a:rPr lang="en-US" altLang="ja-JP" sz="4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r>
              <a:rPr lang="ja-JP" altLang="en-US" sz="4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のやり方を学ぶハンズオン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FABA6F9-C82F-4DBD-AF35-71543AF24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82287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開発の進め方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2913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初期状態で各画面のデザインのみ実装してあります。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次の順で作成していきます。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－ 画面遷移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－ 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Login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Logout</a:t>
            </a: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－ 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Home</a:t>
            </a: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－ 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Pick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70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1E3AE76-21A2-479B-B01A-42E2F9620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75" y="2315085"/>
            <a:ext cx="6422399" cy="363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321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17C0AAD-8973-4C23-B1AD-AE1D98856FB9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5CD8A2-A046-4173-8123-BAE2FE8F1EB5}"/>
              </a:ext>
            </a:extLst>
          </p:cNvPr>
          <p:cNvSpPr txBox="1"/>
          <p:nvPr/>
        </p:nvSpPr>
        <p:spPr>
          <a:xfrm>
            <a:off x="0" y="900000"/>
            <a:ext cx="12188389" cy="47964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tIns="360000" bIns="360000" rtlCol="0" anchor="ctr">
            <a:noAutofit/>
          </a:bodyPr>
          <a:lstStyle/>
          <a:p>
            <a:pPr algn="ctr"/>
            <a:r>
              <a:rPr lang="ja-JP" altLang="en-US" sz="4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画面遷移</a:t>
            </a:r>
            <a:endParaRPr lang="en-US" altLang="ja-JP" sz="4400" b="1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21E0297-002D-4A75-89F3-0A09CB178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71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30162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React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Navigation</a:t>
            </a:r>
            <a:endParaRPr kumimoji="1" lang="ja-JP" altLang="en-US" sz="2800" b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4144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つのナビゲーションが提供されています。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これらを組み合わせてモバイルアプリの画面遷移を作成します。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Stack</a:t>
            </a: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  <a:hlinkClick r:id="rId3"/>
              </a:rPr>
              <a:t>https://reactnavigation.org/docs/stack-navigator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Tab	</a:t>
            </a: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  <a:hlinkClick r:id="rId4"/>
              </a:rPr>
              <a:t>https://reactnavigation.org/docs/bottom-tab-navigator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Drawer	</a:t>
            </a: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  <a:hlinkClick r:id="rId5"/>
              </a:rPr>
              <a:t>https://reactnavigation.org/docs/drawer-navigator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72</a:t>
            </a:fld>
            <a:endParaRPr kumimoji="1" lang="ja-JP" alt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C2B7E1C3-2A30-4B50-A35D-276487146F3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2" t="11528" r="1844" b="8471"/>
          <a:stretch/>
        </p:blipFill>
        <p:spPr>
          <a:xfrm>
            <a:off x="8168890" y="1405117"/>
            <a:ext cx="3307294" cy="2546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07119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画面遷移とナビゲーション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73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FFBA4B8-42A0-42CB-B43C-EAC3B05F5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88" y="1925020"/>
            <a:ext cx="5625777" cy="4295615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4FDEE70-6E78-4AC3-9CD1-B4FB94976991}"/>
              </a:ext>
            </a:extLst>
          </p:cNvPr>
          <p:cNvSpPr/>
          <p:nvPr/>
        </p:nvSpPr>
        <p:spPr>
          <a:xfrm>
            <a:off x="2372926" y="1763095"/>
            <a:ext cx="4581525" cy="4524215"/>
          </a:xfrm>
          <a:prstGeom prst="rect">
            <a:avLst/>
          </a:prstGeom>
          <a:noFill/>
          <a:ln w="3810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3017913-09AE-4BA1-8150-564EE568119C}"/>
              </a:ext>
            </a:extLst>
          </p:cNvPr>
          <p:cNvSpPr/>
          <p:nvPr/>
        </p:nvSpPr>
        <p:spPr>
          <a:xfrm>
            <a:off x="523876" y="1166892"/>
            <a:ext cx="6943723" cy="5357001"/>
          </a:xfrm>
          <a:prstGeom prst="rect">
            <a:avLst/>
          </a:prstGeom>
          <a:noFill/>
          <a:ln w="38100">
            <a:solidFill>
              <a:srgbClr val="FF006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3B9CC6A-BD79-457C-9D28-2BE22CB76E78}"/>
              </a:ext>
            </a:extLst>
          </p:cNvPr>
          <p:cNvSpPr txBox="1"/>
          <p:nvPr/>
        </p:nvSpPr>
        <p:spPr>
          <a:xfrm>
            <a:off x="2950981" y="1012437"/>
            <a:ext cx="2089511" cy="307777"/>
          </a:xfrm>
          <a:prstGeom prst="rect">
            <a:avLst/>
          </a:prstGeom>
          <a:solidFill>
            <a:srgbClr val="FF0066"/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RootNav(Stack)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39CC066-3428-465B-AC87-FF06CFE56AC8}"/>
              </a:ext>
            </a:extLst>
          </p:cNvPr>
          <p:cNvSpPr txBox="1"/>
          <p:nvPr/>
        </p:nvSpPr>
        <p:spPr>
          <a:xfrm>
            <a:off x="3702761" y="1617243"/>
            <a:ext cx="1921854" cy="307777"/>
          </a:xfrm>
          <a:prstGeom prst="rect">
            <a:avLst/>
          </a:prstGeom>
          <a:solidFill>
            <a:srgbClr val="00B0F0"/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MainNav(Tab)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CCBCDAE5-D0A5-4BDF-B620-47B5E025A726}"/>
              </a:ext>
            </a:extLst>
          </p:cNvPr>
          <p:cNvSpPr txBox="1"/>
          <p:nvPr/>
        </p:nvSpPr>
        <p:spPr>
          <a:xfrm>
            <a:off x="8056340" y="1474103"/>
            <a:ext cx="3576397" cy="226215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ja-JP" altLang="en-US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createStackNavigator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RootNav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FC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()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NavigationContainer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Stack.Navigator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headerMode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"none"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Stack.Screen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MainNav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Stack.Screen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Stack.Navigator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NavigationContainer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RootNav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9B900050-C617-4607-9A8B-A547F0705D3F}"/>
              </a:ext>
            </a:extLst>
          </p:cNvPr>
          <p:cNvSpPr txBox="1"/>
          <p:nvPr/>
        </p:nvSpPr>
        <p:spPr>
          <a:xfrm>
            <a:off x="8056340" y="4163186"/>
            <a:ext cx="3576397" cy="212365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ja-JP" altLang="en-US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ja-JP" sz="900" b="0">
              <a:solidFill>
                <a:srgbClr val="B052A1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Tab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createBottomTabNavigator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MainNav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FC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()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Tab.Navigator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initialRouteName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"home"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Tab.Screen {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Tab.Screen {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Picking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Tab.Screen {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Logout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Tab.Navigator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'main'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component: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MainNav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};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8C70AFB-2BA0-449E-89BC-6463B9A9CA01}"/>
              </a:ext>
            </a:extLst>
          </p:cNvPr>
          <p:cNvSpPr txBox="1"/>
          <p:nvPr/>
        </p:nvSpPr>
        <p:spPr>
          <a:xfrm>
            <a:off x="8799781" y="1320214"/>
            <a:ext cx="2089511" cy="307777"/>
          </a:xfrm>
          <a:prstGeom prst="rect">
            <a:avLst/>
          </a:prstGeom>
          <a:solidFill>
            <a:srgbClr val="FF0066"/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RootNav(Stack)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0F3A2475-3E72-4757-9764-DDF5A549CC51}"/>
              </a:ext>
            </a:extLst>
          </p:cNvPr>
          <p:cNvSpPr txBox="1"/>
          <p:nvPr/>
        </p:nvSpPr>
        <p:spPr>
          <a:xfrm>
            <a:off x="8883610" y="4028257"/>
            <a:ext cx="1921854" cy="307777"/>
          </a:xfrm>
          <a:prstGeom prst="rect">
            <a:avLst/>
          </a:prstGeom>
          <a:solidFill>
            <a:srgbClr val="00B0F0"/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MainNav(Tab)</a:t>
            </a:r>
          </a:p>
        </p:txBody>
      </p:sp>
    </p:spTree>
    <p:extLst>
      <p:ext uri="{BB962C8B-B14F-4D97-AF65-F5344CB8AC3E}">
        <p14:creationId xmlns:p14="http://schemas.microsoft.com/office/powerpoint/2010/main" val="6107048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RootNav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の表示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74</a:t>
            </a:fld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750C7AE-47B3-4912-9775-35A61C39810C}"/>
              </a:ext>
            </a:extLst>
          </p:cNvPr>
          <p:cNvSpPr txBox="1"/>
          <p:nvPr/>
        </p:nvSpPr>
        <p:spPr>
          <a:xfrm>
            <a:off x="652551" y="1607594"/>
            <a:ext cx="3703784" cy="44781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React from 'react';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{ activateKeepAwake } from 'expo-keep-awake';</a:t>
            </a:r>
          </a:p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'react-native'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'react-native-elements'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container: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flexGrow: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backgroundColor: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'#00bfff'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alignItems: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'center'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justifyContent: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'center'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},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hello: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fontSize: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50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},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App: React.FC = () =&gt; {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if (__DEV__) {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activateKeepAwake();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container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Text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Hello, World!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export default App;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2AEEFF3-1C1C-44F4-A934-6460C6DFE0D1}"/>
              </a:ext>
            </a:extLst>
          </p:cNvPr>
          <p:cNvSpPr txBox="1"/>
          <p:nvPr/>
        </p:nvSpPr>
        <p:spPr>
          <a:xfrm>
            <a:off x="5717075" y="2715589"/>
            <a:ext cx="3703784" cy="226215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React from 'react';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{ activateKeepAwake } from 'expo-keep-awake';</a:t>
            </a:r>
          </a:p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RootNav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'./components/pages/RootNav'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App: React.FC = () =&gt; {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if (__DEV__) {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activateKeepAwake();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RootNav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export default App;</a:t>
            </a:r>
          </a:p>
        </p:txBody>
      </p:sp>
      <p:sp>
        <p:nvSpPr>
          <p:cNvPr id="22" name="矢印: 右 21">
            <a:extLst>
              <a:ext uri="{FF2B5EF4-FFF2-40B4-BE49-F238E27FC236}">
                <a16:creationId xmlns:a16="http://schemas.microsoft.com/office/drawing/2014/main" id="{11DE73AD-2238-4034-80B5-C62006E86BA1}"/>
              </a:ext>
            </a:extLst>
          </p:cNvPr>
          <p:cNvSpPr/>
          <p:nvPr/>
        </p:nvSpPr>
        <p:spPr>
          <a:xfrm>
            <a:off x="4746890" y="3627316"/>
            <a:ext cx="579629" cy="43870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08AF84E1-3515-4FCB-B37D-5DC47D4CD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245" y="792222"/>
            <a:ext cx="1767651" cy="1420296"/>
          </a:xfrm>
          <a:prstGeom prst="rect">
            <a:avLst/>
          </a:prstGeom>
        </p:spPr>
      </p:pic>
      <p:sp>
        <p:nvSpPr>
          <p:cNvPr id="50" name="矢印: 右 49">
            <a:extLst>
              <a:ext uri="{FF2B5EF4-FFF2-40B4-BE49-F238E27FC236}">
                <a16:creationId xmlns:a16="http://schemas.microsoft.com/office/drawing/2014/main" id="{558C7446-9869-42BC-877D-856EC6562FEC}"/>
              </a:ext>
            </a:extLst>
          </p:cNvPr>
          <p:cNvSpPr/>
          <p:nvPr/>
        </p:nvSpPr>
        <p:spPr>
          <a:xfrm rot="7737872">
            <a:off x="7789145" y="337937"/>
            <a:ext cx="479546" cy="3908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49FC8EED-CBD9-4E98-AD88-AB201EBC21AD}"/>
              </a:ext>
            </a:extLst>
          </p:cNvPr>
          <p:cNvSpPr txBox="1"/>
          <p:nvPr/>
        </p:nvSpPr>
        <p:spPr>
          <a:xfrm>
            <a:off x="7575071" y="4254864"/>
            <a:ext cx="2236344" cy="36388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RootNav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を表示します。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2B6156DF-C5C9-411D-BF76-C0F618BEB905}"/>
              </a:ext>
            </a:extLst>
          </p:cNvPr>
          <p:cNvSpPr txBox="1"/>
          <p:nvPr/>
        </p:nvSpPr>
        <p:spPr>
          <a:xfrm>
            <a:off x="8766989" y="2522897"/>
            <a:ext cx="849148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</a:p>
        </p:txBody>
      </p:sp>
    </p:spTree>
    <p:extLst>
      <p:ext uri="{BB962C8B-B14F-4D97-AF65-F5344CB8AC3E}">
        <p14:creationId xmlns:p14="http://schemas.microsoft.com/office/powerpoint/2010/main" val="19079953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33B32D2-EB5D-4535-81AD-4374DFADB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8A8100F-3C90-461A-9EAB-694BAE85D502}"/>
              </a:ext>
            </a:extLst>
          </p:cNvPr>
          <p:cNvSpPr txBox="1"/>
          <p:nvPr/>
        </p:nvSpPr>
        <p:spPr>
          <a:xfrm>
            <a:off x="11040894" y="167318"/>
            <a:ext cx="984114" cy="4510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Work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RootNav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の表示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75</a:t>
            </a:fld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750C7AE-47B3-4912-9775-35A61C39810C}"/>
              </a:ext>
            </a:extLst>
          </p:cNvPr>
          <p:cNvSpPr txBox="1"/>
          <p:nvPr/>
        </p:nvSpPr>
        <p:spPr>
          <a:xfrm>
            <a:off x="652551" y="1607594"/>
            <a:ext cx="3703784" cy="44781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React from 'react';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{ activateKeepAwake } from 'expo-keep-awake';</a:t>
            </a:r>
          </a:p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'react-native'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'react-native-elements'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container: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flexGrow: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backgroundColor: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'#00bfff'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alignItems: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'center'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justifyContent: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'center'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},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hello: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fontSize: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50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},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App: React.FC = () =&gt; {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if (__DEV__) {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activateKeepAwake();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container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Text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styles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Hello, World!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export default App;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2AEEFF3-1C1C-44F4-A934-6460C6DFE0D1}"/>
              </a:ext>
            </a:extLst>
          </p:cNvPr>
          <p:cNvSpPr txBox="1"/>
          <p:nvPr/>
        </p:nvSpPr>
        <p:spPr>
          <a:xfrm>
            <a:off x="5717075" y="2715589"/>
            <a:ext cx="3703784" cy="226215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React from 'react';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{ activateKeepAwake } from 'expo-keep-awake';</a:t>
            </a:r>
          </a:p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RootNav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'./components/pages/RootNav'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App: React.FC = () =&gt; {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if (__DEV__) {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activateKeepAwake();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RootNav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export default App;</a:t>
            </a:r>
          </a:p>
        </p:txBody>
      </p:sp>
      <p:sp>
        <p:nvSpPr>
          <p:cNvPr id="22" name="矢印: 右 21">
            <a:extLst>
              <a:ext uri="{FF2B5EF4-FFF2-40B4-BE49-F238E27FC236}">
                <a16:creationId xmlns:a16="http://schemas.microsoft.com/office/drawing/2014/main" id="{11DE73AD-2238-4034-80B5-C62006E86BA1}"/>
              </a:ext>
            </a:extLst>
          </p:cNvPr>
          <p:cNvSpPr/>
          <p:nvPr/>
        </p:nvSpPr>
        <p:spPr>
          <a:xfrm>
            <a:off x="4746890" y="3627316"/>
            <a:ext cx="579629" cy="43870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08AF84E1-3515-4FCB-B37D-5DC47D4CD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245" y="792222"/>
            <a:ext cx="1767651" cy="1420296"/>
          </a:xfrm>
          <a:prstGeom prst="rect">
            <a:avLst/>
          </a:prstGeom>
        </p:spPr>
      </p:pic>
      <p:sp>
        <p:nvSpPr>
          <p:cNvPr id="50" name="矢印: 右 49">
            <a:extLst>
              <a:ext uri="{FF2B5EF4-FFF2-40B4-BE49-F238E27FC236}">
                <a16:creationId xmlns:a16="http://schemas.microsoft.com/office/drawing/2014/main" id="{558C7446-9869-42BC-877D-856EC6562FEC}"/>
              </a:ext>
            </a:extLst>
          </p:cNvPr>
          <p:cNvSpPr/>
          <p:nvPr/>
        </p:nvSpPr>
        <p:spPr>
          <a:xfrm rot="7737872">
            <a:off x="7789145" y="337937"/>
            <a:ext cx="479546" cy="3908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49FC8EED-CBD9-4E98-AD88-AB201EBC21AD}"/>
              </a:ext>
            </a:extLst>
          </p:cNvPr>
          <p:cNvSpPr txBox="1"/>
          <p:nvPr/>
        </p:nvSpPr>
        <p:spPr>
          <a:xfrm>
            <a:off x="7575071" y="4254864"/>
            <a:ext cx="2236344" cy="36388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RootNav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を表示します。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2B6156DF-C5C9-411D-BF76-C0F618BEB905}"/>
              </a:ext>
            </a:extLst>
          </p:cNvPr>
          <p:cNvSpPr txBox="1"/>
          <p:nvPr/>
        </p:nvSpPr>
        <p:spPr>
          <a:xfrm>
            <a:off x="8766989" y="2522897"/>
            <a:ext cx="849148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</a:p>
        </p:txBody>
      </p:sp>
    </p:spTree>
    <p:extLst>
      <p:ext uri="{BB962C8B-B14F-4D97-AF65-F5344CB8AC3E}">
        <p14:creationId xmlns:p14="http://schemas.microsoft.com/office/powerpoint/2010/main" val="42336212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Login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の表示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76</a:t>
            </a:fld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750C7AE-47B3-4912-9775-35A61C39810C}"/>
              </a:ext>
            </a:extLst>
          </p:cNvPr>
          <p:cNvSpPr txBox="1"/>
          <p:nvPr/>
        </p:nvSpPr>
        <p:spPr>
          <a:xfrm>
            <a:off x="836057" y="1708302"/>
            <a:ext cx="4431268" cy="253915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React from 'react';</a:t>
            </a:r>
          </a:p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createStackNavigator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'@react-navigation/stack'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NavigationContainer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'@react-navigation/native'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'./Login'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createStackNavigator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RootNav: React.FC = () =&gt; {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NavigationContainer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Stack.Navigator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headerMode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"none"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Stack.Screen {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Stack.Navigator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NavigationContainer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export default RootNav;</a:t>
            </a:r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08AF84E1-3515-4FCB-B37D-5DC47D4CD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798" y="1308445"/>
            <a:ext cx="4049804" cy="3253991"/>
          </a:xfrm>
          <a:prstGeom prst="rect">
            <a:avLst/>
          </a:prstGeom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9893B42F-7A9A-4E62-A7D6-BBD6862F629C}"/>
              </a:ext>
            </a:extLst>
          </p:cNvPr>
          <p:cNvSpPr/>
          <p:nvPr/>
        </p:nvSpPr>
        <p:spPr>
          <a:xfrm rot="2463383">
            <a:off x="6384026" y="2435133"/>
            <a:ext cx="479546" cy="3908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04BB5C8-F2C9-4661-99A5-44E9D2712DB6}"/>
              </a:ext>
            </a:extLst>
          </p:cNvPr>
          <p:cNvSpPr txBox="1"/>
          <p:nvPr/>
        </p:nvSpPr>
        <p:spPr>
          <a:xfrm>
            <a:off x="2930578" y="3715281"/>
            <a:ext cx="2645919" cy="67165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Stack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を作成し、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Stack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に</a:t>
            </a: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Login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を追加します。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D6E27DC-755D-4861-86DA-2C4EF7854017}"/>
              </a:ext>
            </a:extLst>
          </p:cNvPr>
          <p:cNvSpPr txBox="1"/>
          <p:nvPr/>
        </p:nvSpPr>
        <p:spPr>
          <a:xfrm>
            <a:off x="836057" y="5007188"/>
            <a:ext cx="4059793" cy="3539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20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20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Stack.Screen {</a:t>
            </a:r>
            <a:r>
              <a:rPr lang="en-US" altLang="ja-JP" sz="20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ja-JP" sz="20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ja-JP" sz="20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20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2000" b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348C4E5-F810-459D-B1F8-E48773E50461}"/>
              </a:ext>
            </a:extLst>
          </p:cNvPr>
          <p:cNvSpPr txBox="1"/>
          <p:nvPr/>
        </p:nvSpPr>
        <p:spPr>
          <a:xfrm>
            <a:off x="836057" y="5551288"/>
            <a:ext cx="8946118" cy="3539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20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20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Stack.Screen </a:t>
            </a:r>
            <a:r>
              <a:rPr lang="en-US" altLang="ja-JP" sz="20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ja-JP" sz="20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20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20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ja-JP" sz="20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20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ja-JP" sz="20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20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ja-JP" sz="20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20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20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ja-JP" sz="20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20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ja-JP" sz="20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20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20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99D4348-F9B6-4161-AD77-2C114B2E98B1}"/>
              </a:ext>
            </a:extLst>
          </p:cNvPr>
          <p:cNvSpPr txBox="1"/>
          <p:nvPr/>
        </p:nvSpPr>
        <p:spPr>
          <a:xfrm>
            <a:off x="4228389" y="1518145"/>
            <a:ext cx="1334922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RootNav</a:t>
            </a:r>
          </a:p>
        </p:txBody>
      </p:sp>
    </p:spTree>
    <p:extLst>
      <p:ext uri="{BB962C8B-B14F-4D97-AF65-F5344CB8AC3E}">
        <p14:creationId xmlns:p14="http://schemas.microsoft.com/office/powerpoint/2010/main" val="27640321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A553DB0-C337-4BB5-B1C8-FD0667C90F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2205036-B1B9-452C-B368-EBBF911A40DD}"/>
              </a:ext>
            </a:extLst>
          </p:cNvPr>
          <p:cNvSpPr txBox="1"/>
          <p:nvPr/>
        </p:nvSpPr>
        <p:spPr>
          <a:xfrm>
            <a:off x="11040894" y="167318"/>
            <a:ext cx="984114" cy="4510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Work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Login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の表示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77</a:t>
            </a:fld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750C7AE-47B3-4912-9775-35A61C39810C}"/>
              </a:ext>
            </a:extLst>
          </p:cNvPr>
          <p:cNvSpPr txBox="1"/>
          <p:nvPr/>
        </p:nvSpPr>
        <p:spPr>
          <a:xfrm>
            <a:off x="836057" y="1708302"/>
            <a:ext cx="4431268" cy="253915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React from 'react';</a:t>
            </a:r>
          </a:p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createStackNavigator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'@react-navigation/stack'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NavigationContainer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'@react-navigation/native'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'./Login'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createStackNavigator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RootNav: React.FC = () =&gt; {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NavigationContainer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Stack.Navigator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headerMode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"none"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Stack.Screen {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Stack.Navigator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NavigationContainer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export default RootNav;</a:t>
            </a:r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08AF84E1-3515-4FCB-B37D-5DC47D4CD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798" y="1308445"/>
            <a:ext cx="4049804" cy="3253991"/>
          </a:xfrm>
          <a:prstGeom prst="rect">
            <a:avLst/>
          </a:prstGeom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9893B42F-7A9A-4E62-A7D6-BBD6862F629C}"/>
              </a:ext>
            </a:extLst>
          </p:cNvPr>
          <p:cNvSpPr/>
          <p:nvPr/>
        </p:nvSpPr>
        <p:spPr>
          <a:xfrm rot="2463383">
            <a:off x="6384026" y="2435133"/>
            <a:ext cx="479546" cy="3908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04BB5C8-F2C9-4661-99A5-44E9D2712DB6}"/>
              </a:ext>
            </a:extLst>
          </p:cNvPr>
          <p:cNvSpPr txBox="1"/>
          <p:nvPr/>
        </p:nvSpPr>
        <p:spPr>
          <a:xfrm>
            <a:off x="2930578" y="3715281"/>
            <a:ext cx="2645919" cy="67165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Stack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を作成し、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Stack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に</a:t>
            </a: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Login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を追加します。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D6E27DC-755D-4861-86DA-2C4EF7854017}"/>
              </a:ext>
            </a:extLst>
          </p:cNvPr>
          <p:cNvSpPr txBox="1"/>
          <p:nvPr/>
        </p:nvSpPr>
        <p:spPr>
          <a:xfrm>
            <a:off x="836057" y="5007188"/>
            <a:ext cx="4059793" cy="3539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20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20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Stack.Screen {</a:t>
            </a:r>
            <a:r>
              <a:rPr lang="en-US" altLang="ja-JP" sz="20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ja-JP" sz="20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ja-JP" sz="20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20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2000" b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348C4E5-F810-459D-B1F8-E48773E50461}"/>
              </a:ext>
            </a:extLst>
          </p:cNvPr>
          <p:cNvSpPr txBox="1"/>
          <p:nvPr/>
        </p:nvSpPr>
        <p:spPr>
          <a:xfrm>
            <a:off x="836057" y="5551288"/>
            <a:ext cx="8946118" cy="3539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20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20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Stack.Screen </a:t>
            </a:r>
            <a:r>
              <a:rPr lang="en-US" altLang="ja-JP" sz="20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ja-JP" sz="20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20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20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ja-JP" sz="20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20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ja-JP" sz="20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20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ja-JP" sz="20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20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20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ja-JP" sz="20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20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ja-JP" sz="20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20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20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99D4348-F9B6-4161-AD77-2C114B2E98B1}"/>
              </a:ext>
            </a:extLst>
          </p:cNvPr>
          <p:cNvSpPr txBox="1"/>
          <p:nvPr/>
        </p:nvSpPr>
        <p:spPr>
          <a:xfrm>
            <a:off x="4228389" y="1518145"/>
            <a:ext cx="1334922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RootNav</a:t>
            </a:r>
          </a:p>
        </p:txBody>
      </p:sp>
    </p:spTree>
    <p:extLst>
      <p:ext uri="{BB962C8B-B14F-4D97-AF65-F5344CB8AC3E}">
        <p14:creationId xmlns:p14="http://schemas.microsoft.com/office/powerpoint/2010/main" val="15803105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MainNav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の表示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78</a:t>
            </a:fld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750C7AE-47B3-4912-9775-35A61C39810C}"/>
              </a:ext>
            </a:extLst>
          </p:cNvPr>
          <p:cNvSpPr txBox="1"/>
          <p:nvPr/>
        </p:nvSpPr>
        <p:spPr>
          <a:xfrm>
            <a:off x="544139" y="2037935"/>
            <a:ext cx="4488418" cy="253915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ja-JP" altLang="en-US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ja-JP" sz="900" b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Login from './Login';</a:t>
            </a:r>
          </a:p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MainNav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'./MainNav'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Stack = createStackNavigator();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RootNav: React.FC = () =&gt; {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&lt;NavigationContainer&gt;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&lt;Stack.Navigator headerMode="none"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initialRouteName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"login"</a:t>
            </a: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Stack.Screen {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MainNav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&lt;Stack.Screen {...Login} /&gt;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&lt;/Stack.Navigator&gt;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&lt;/NavigationContainer&gt;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export default RootNav;</a:t>
            </a:r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08AF84E1-3515-4FCB-B37D-5DC47D4CD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533" y="254615"/>
            <a:ext cx="1892533" cy="1520638"/>
          </a:xfrm>
          <a:prstGeom prst="rect">
            <a:avLst/>
          </a:prstGeom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9893B42F-7A9A-4E62-A7D6-BBD6862F629C}"/>
              </a:ext>
            </a:extLst>
          </p:cNvPr>
          <p:cNvSpPr/>
          <p:nvPr/>
        </p:nvSpPr>
        <p:spPr>
          <a:xfrm rot="8023145">
            <a:off x="8763323" y="50284"/>
            <a:ext cx="479546" cy="3908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3D91596-6080-4F78-95ED-9527AEFF616C}"/>
              </a:ext>
            </a:extLst>
          </p:cNvPr>
          <p:cNvSpPr txBox="1"/>
          <p:nvPr/>
        </p:nvSpPr>
        <p:spPr>
          <a:xfrm>
            <a:off x="5540280" y="2037935"/>
            <a:ext cx="5640509" cy="42011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useNavigation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'@react-navigation/native'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React from 'react‘;</a:t>
            </a:r>
          </a:p>
          <a:p>
            <a:r>
              <a:rPr lang="ja-JP" altLang="en-US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ja-JP" sz="900" b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styles = StyleSheet.create({</a:t>
            </a:r>
          </a:p>
          <a:p>
            <a:r>
              <a:rPr lang="ja-JP" altLang="en-US" sz="90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　：</a:t>
            </a:r>
            <a:endParaRPr lang="en-US" altLang="ja-JP" sz="900" b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Component: React.FC = () =&gt; {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navigation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useNavigation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()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navigation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navigate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'main'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};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&lt;Page&gt;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&lt;Image containerStyle={styles.image} source={require('../../assets/logo.png')}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style={{ height: 200, width: 500 }} /&gt;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&lt;Text style={styles.label}&gt;User name&lt;/Text&gt;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&lt;Input placeholder="your name" /&gt;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&lt;Text style={styles.label}&gt;Password&lt;/Text&gt;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&lt;Input placeholder="xxxxxxxxxx" secureTextEntry /&gt;</a:t>
            </a: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&lt;Button title="Login"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onPress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/&gt;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&lt;/Page&gt;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export default rootPage('login', Component);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8775BE6-2C34-4ABB-AC39-D64A07BCC729}"/>
              </a:ext>
            </a:extLst>
          </p:cNvPr>
          <p:cNvSpPr txBox="1"/>
          <p:nvPr/>
        </p:nvSpPr>
        <p:spPr>
          <a:xfrm>
            <a:off x="2352291" y="3956569"/>
            <a:ext cx="2934128" cy="36388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Stack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に</a:t>
            </a: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MainNav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を追加します。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F9B898C-4610-46EF-A34C-FD547804B635}"/>
              </a:ext>
            </a:extLst>
          </p:cNvPr>
          <p:cNvSpPr txBox="1"/>
          <p:nvPr/>
        </p:nvSpPr>
        <p:spPr>
          <a:xfrm>
            <a:off x="8363800" y="3466851"/>
            <a:ext cx="2395169" cy="67165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Login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ボタンが押されたら</a:t>
            </a: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MainNav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に遷移させます。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C491FF8-AF0F-4D76-8393-2EEF87288C9B}"/>
              </a:ext>
            </a:extLst>
          </p:cNvPr>
          <p:cNvSpPr txBox="1"/>
          <p:nvPr/>
        </p:nvSpPr>
        <p:spPr>
          <a:xfrm>
            <a:off x="3951496" y="1881636"/>
            <a:ext cx="1334922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RootNav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680F467-D106-4F27-8B83-3D222F9788D4}"/>
              </a:ext>
            </a:extLst>
          </p:cNvPr>
          <p:cNvSpPr txBox="1"/>
          <p:nvPr/>
        </p:nvSpPr>
        <p:spPr>
          <a:xfrm>
            <a:off x="10321788" y="1872514"/>
            <a:ext cx="1032012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Login</a:t>
            </a:r>
          </a:p>
        </p:txBody>
      </p:sp>
    </p:spTree>
    <p:extLst>
      <p:ext uri="{BB962C8B-B14F-4D97-AF65-F5344CB8AC3E}">
        <p14:creationId xmlns:p14="http://schemas.microsoft.com/office/powerpoint/2010/main" val="25114621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97DEDC5-0446-428F-BC53-C1D41C91A8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3E9CD19-507A-403E-97FB-AD3293BC2E2B}"/>
              </a:ext>
            </a:extLst>
          </p:cNvPr>
          <p:cNvSpPr txBox="1"/>
          <p:nvPr/>
        </p:nvSpPr>
        <p:spPr>
          <a:xfrm>
            <a:off x="11040894" y="167318"/>
            <a:ext cx="984114" cy="4510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Work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MainNav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の表示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79</a:t>
            </a:fld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750C7AE-47B3-4912-9775-35A61C39810C}"/>
              </a:ext>
            </a:extLst>
          </p:cNvPr>
          <p:cNvSpPr txBox="1"/>
          <p:nvPr/>
        </p:nvSpPr>
        <p:spPr>
          <a:xfrm>
            <a:off x="544139" y="2037935"/>
            <a:ext cx="4488418" cy="253915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ja-JP" altLang="en-US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ja-JP" sz="900" b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Login from './Login';</a:t>
            </a:r>
          </a:p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MainNav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'./MainNav'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Stack = createStackNavigator();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RootNav: React.FC = () =&gt; {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&lt;NavigationContainer&gt;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&lt;Stack.Navigator headerMode="none"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initialRouteName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"login"</a:t>
            </a: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Stack.Screen {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MainNav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&lt;Stack.Screen {...Login} /&gt;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&lt;/Stack.Navigator&gt;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&lt;/NavigationContainer&gt;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export default RootNav;</a:t>
            </a:r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08AF84E1-3515-4FCB-B37D-5DC47D4CD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533" y="254615"/>
            <a:ext cx="1892533" cy="1520638"/>
          </a:xfrm>
          <a:prstGeom prst="rect">
            <a:avLst/>
          </a:prstGeom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9893B42F-7A9A-4E62-A7D6-BBD6862F629C}"/>
              </a:ext>
            </a:extLst>
          </p:cNvPr>
          <p:cNvSpPr/>
          <p:nvPr/>
        </p:nvSpPr>
        <p:spPr>
          <a:xfrm rot="8023145">
            <a:off x="8763323" y="50284"/>
            <a:ext cx="479546" cy="3908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3D91596-6080-4F78-95ED-9527AEFF616C}"/>
              </a:ext>
            </a:extLst>
          </p:cNvPr>
          <p:cNvSpPr txBox="1"/>
          <p:nvPr/>
        </p:nvSpPr>
        <p:spPr>
          <a:xfrm>
            <a:off x="5540280" y="2037935"/>
            <a:ext cx="5640509" cy="42011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useNavigation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'@react-navigation/native'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React from 'react‘;</a:t>
            </a:r>
          </a:p>
          <a:p>
            <a:r>
              <a:rPr lang="ja-JP" altLang="en-US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ja-JP" sz="900" b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styles = StyleSheet.create({</a:t>
            </a:r>
          </a:p>
          <a:p>
            <a:r>
              <a:rPr lang="ja-JP" altLang="en-US" sz="90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　：</a:t>
            </a:r>
            <a:endParaRPr lang="en-US" altLang="ja-JP" sz="900" b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Component: React.FC = () =&gt; {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navigation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useNavigation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()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navigation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navigate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'main'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};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&lt;Page&gt;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&lt;Image containerStyle={styles.image} source={require('../../assets/logo.png')}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style={{ height: 200, width: 500 }} /&gt;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&lt;Text style={styles.label}&gt;User name&lt;/Text&gt;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&lt;Input placeholder="your name" /&gt;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&lt;Text style={styles.label}&gt;Password&lt;/Text&gt;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&lt;Input placeholder="xxxxxxxxxx" secureTextEntry /&gt;</a:t>
            </a: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&lt;Button title="Login"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onPress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/&gt;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&lt;/Page&gt;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export default rootPage('login', Component);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8775BE6-2C34-4ABB-AC39-D64A07BCC729}"/>
              </a:ext>
            </a:extLst>
          </p:cNvPr>
          <p:cNvSpPr txBox="1"/>
          <p:nvPr/>
        </p:nvSpPr>
        <p:spPr>
          <a:xfrm>
            <a:off x="2352291" y="3956569"/>
            <a:ext cx="2934128" cy="36388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Stack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に</a:t>
            </a: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MainNav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を追加します。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F9B898C-4610-46EF-A34C-FD547804B635}"/>
              </a:ext>
            </a:extLst>
          </p:cNvPr>
          <p:cNvSpPr txBox="1"/>
          <p:nvPr/>
        </p:nvSpPr>
        <p:spPr>
          <a:xfrm>
            <a:off x="8363800" y="3466851"/>
            <a:ext cx="2395169" cy="67165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Login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ボタンが押されたら</a:t>
            </a: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MainNav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に遷移させます。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C491FF8-AF0F-4D76-8393-2EEF87288C9B}"/>
              </a:ext>
            </a:extLst>
          </p:cNvPr>
          <p:cNvSpPr txBox="1"/>
          <p:nvPr/>
        </p:nvSpPr>
        <p:spPr>
          <a:xfrm>
            <a:off x="3951496" y="1881636"/>
            <a:ext cx="1334922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RootNav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680F467-D106-4F27-8B83-3D222F9788D4}"/>
              </a:ext>
            </a:extLst>
          </p:cNvPr>
          <p:cNvSpPr txBox="1"/>
          <p:nvPr/>
        </p:nvSpPr>
        <p:spPr>
          <a:xfrm>
            <a:off x="10321788" y="1872514"/>
            <a:ext cx="1032012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Login</a:t>
            </a:r>
          </a:p>
        </p:txBody>
      </p:sp>
    </p:spTree>
    <p:extLst>
      <p:ext uri="{BB962C8B-B14F-4D97-AF65-F5344CB8AC3E}">
        <p14:creationId xmlns:p14="http://schemas.microsoft.com/office/powerpoint/2010/main" val="1813053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ハンズオンのゴール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47F2356-F77C-4730-A52A-BB76645B0716}"/>
              </a:ext>
            </a:extLst>
          </p:cNvPr>
          <p:cNvSpPr txBox="1"/>
          <p:nvPr/>
        </p:nvSpPr>
        <p:spPr>
          <a:xfrm>
            <a:off x="715816" y="1308543"/>
            <a:ext cx="10888049" cy="3733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のやり方を体験する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がゴールです。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は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改善活動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がメインなので、こうすれば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だ、といったものがありません。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チームやプロジェクトの状況に合わせて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技術面と文化面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から改善活動に取り組むのが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です。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このハンズオンでは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の活動をやりやすくするために構築した環境を使って、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主に技術面から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のやり方を体験していきます。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皆さんが作業しただけにならず、皆さんに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のやり方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を持ち帰ってもらえるように頑張ります！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9B16EA2-3329-4272-9AD7-2BB492FD8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37425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Home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Pick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Logout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の表示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80</a:t>
            </a:fld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750C7AE-47B3-4912-9775-35A61C39810C}"/>
              </a:ext>
            </a:extLst>
          </p:cNvPr>
          <p:cNvSpPr txBox="1"/>
          <p:nvPr/>
        </p:nvSpPr>
        <p:spPr>
          <a:xfrm>
            <a:off x="794203" y="2028813"/>
            <a:ext cx="5063671" cy="26776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React from 'react';</a:t>
            </a:r>
          </a:p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createBottomTabNavigator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'@react-navigation/bottom-tabs'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'./Home'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Picking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'./Picking'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Logout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'./Logout'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Tab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createBottomTabNavigator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MainNav: React.FC = () =&gt; {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Tab.Navigator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initialRouteName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"home"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Tab.Screen {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Tab.Screen {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Picking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Tab.Screen {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Logout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Tab.Navigator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export default { name: 'main', component: MainNav };</a:t>
            </a:r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08AF84E1-3515-4FCB-B37D-5DC47D4CD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334" y="2061888"/>
            <a:ext cx="3402920" cy="2734224"/>
          </a:xfrm>
          <a:prstGeom prst="rect">
            <a:avLst/>
          </a:prstGeom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9893B42F-7A9A-4E62-A7D6-BBD6862F629C}"/>
              </a:ext>
            </a:extLst>
          </p:cNvPr>
          <p:cNvSpPr/>
          <p:nvPr/>
        </p:nvSpPr>
        <p:spPr>
          <a:xfrm rot="8023145">
            <a:off x="10514928" y="2113251"/>
            <a:ext cx="479546" cy="3908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C72D7B7-4E80-4E9C-BAD6-F4621429479E}"/>
              </a:ext>
            </a:extLst>
          </p:cNvPr>
          <p:cNvSpPr txBox="1"/>
          <p:nvPr/>
        </p:nvSpPr>
        <p:spPr>
          <a:xfrm>
            <a:off x="4183924" y="3549322"/>
            <a:ext cx="2645919" cy="67165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Tab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を作成し、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Tab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に各画面を追加します。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95E76592-D5B3-4068-B40F-2200E53BC81B}"/>
              </a:ext>
            </a:extLst>
          </p:cNvPr>
          <p:cNvSpPr/>
          <p:nvPr/>
        </p:nvSpPr>
        <p:spPr>
          <a:xfrm rot="8023145">
            <a:off x="10591127" y="3353877"/>
            <a:ext cx="479546" cy="3908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2A7DB85E-7E4B-4AAA-AF2E-97F347DBFA2D}"/>
              </a:ext>
            </a:extLst>
          </p:cNvPr>
          <p:cNvSpPr/>
          <p:nvPr/>
        </p:nvSpPr>
        <p:spPr>
          <a:xfrm rot="2582328">
            <a:off x="8487698" y="2854047"/>
            <a:ext cx="479546" cy="3908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38EDD81-72B8-4172-A5C6-F163AF0CE605}"/>
              </a:ext>
            </a:extLst>
          </p:cNvPr>
          <p:cNvSpPr txBox="1"/>
          <p:nvPr/>
        </p:nvSpPr>
        <p:spPr>
          <a:xfrm>
            <a:off x="4691944" y="1846437"/>
            <a:ext cx="1334922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MainNav</a:t>
            </a:r>
          </a:p>
        </p:txBody>
      </p:sp>
    </p:spTree>
    <p:extLst>
      <p:ext uri="{BB962C8B-B14F-4D97-AF65-F5344CB8AC3E}">
        <p14:creationId xmlns:p14="http://schemas.microsoft.com/office/powerpoint/2010/main" val="9127337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7666715-CF25-44AB-9546-3533BE7AF3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378210D-C89B-4FBE-9435-1D747D2401B2}"/>
              </a:ext>
            </a:extLst>
          </p:cNvPr>
          <p:cNvSpPr txBox="1"/>
          <p:nvPr/>
        </p:nvSpPr>
        <p:spPr>
          <a:xfrm>
            <a:off x="11040894" y="167318"/>
            <a:ext cx="984114" cy="4510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Work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Home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Pick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Logout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の表示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81</a:t>
            </a:fld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750C7AE-47B3-4912-9775-35A61C39810C}"/>
              </a:ext>
            </a:extLst>
          </p:cNvPr>
          <p:cNvSpPr txBox="1"/>
          <p:nvPr/>
        </p:nvSpPr>
        <p:spPr>
          <a:xfrm>
            <a:off x="794203" y="2028813"/>
            <a:ext cx="5063671" cy="26776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React from 'react';</a:t>
            </a:r>
          </a:p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createBottomTabNavigator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'@react-navigation/bottom-tabs'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'./Home'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Picking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'./Picking'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Logout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'./Logout'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Tab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createBottomTabNavigator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MainNav: React.FC = () =&gt; {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Tab.Navigator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initialRouteName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"home"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Tab.Screen {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Tab.Screen {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Picking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Tab.Screen {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Logout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Tab.Navigator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export default { name: 'main', component: MainNav };</a:t>
            </a:r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08AF84E1-3515-4FCB-B37D-5DC47D4CD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334" y="2061888"/>
            <a:ext cx="3402920" cy="2734224"/>
          </a:xfrm>
          <a:prstGeom prst="rect">
            <a:avLst/>
          </a:prstGeom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9893B42F-7A9A-4E62-A7D6-BBD6862F629C}"/>
              </a:ext>
            </a:extLst>
          </p:cNvPr>
          <p:cNvSpPr/>
          <p:nvPr/>
        </p:nvSpPr>
        <p:spPr>
          <a:xfrm rot="8023145">
            <a:off x="10514928" y="2113251"/>
            <a:ext cx="479546" cy="3908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C72D7B7-4E80-4E9C-BAD6-F4621429479E}"/>
              </a:ext>
            </a:extLst>
          </p:cNvPr>
          <p:cNvSpPr txBox="1"/>
          <p:nvPr/>
        </p:nvSpPr>
        <p:spPr>
          <a:xfrm>
            <a:off x="4183924" y="3549322"/>
            <a:ext cx="2645919" cy="67165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Tab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を作成し、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Tab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に各画面を追加します。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95E76592-D5B3-4068-B40F-2200E53BC81B}"/>
              </a:ext>
            </a:extLst>
          </p:cNvPr>
          <p:cNvSpPr/>
          <p:nvPr/>
        </p:nvSpPr>
        <p:spPr>
          <a:xfrm rot="8023145">
            <a:off x="10591127" y="3353877"/>
            <a:ext cx="479546" cy="3908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2A7DB85E-7E4B-4AAA-AF2E-97F347DBFA2D}"/>
              </a:ext>
            </a:extLst>
          </p:cNvPr>
          <p:cNvSpPr/>
          <p:nvPr/>
        </p:nvSpPr>
        <p:spPr>
          <a:xfrm rot="2582328">
            <a:off x="8487698" y="2854047"/>
            <a:ext cx="479546" cy="3908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38EDD81-72B8-4172-A5C6-F163AF0CE605}"/>
              </a:ext>
            </a:extLst>
          </p:cNvPr>
          <p:cNvSpPr txBox="1"/>
          <p:nvPr/>
        </p:nvSpPr>
        <p:spPr>
          <a:xfrm>
            <a:off x="4691944" y="1846437"/>
            <a:ext cx="1334922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MainNav</a:t>
            </a:r>
          </a:p>
        </p:txBody>
      </p:sp>
    </p:spTree>
    <p:extLst>
      <p:ext uri="{BB962C8B-B14F-4D97-AF65-F5344CB8AC3E}">
        <p14:creationId xmlns:p14="http://schemas.microsoft.com/office/powerpoint/2010/main" val="28322009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Pick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Logout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のボタンによる遷移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82</a:t>
            </a:fld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750C7AE-47B3-4912-9775-35A61C39810C}"/>
              </a:ext>
            </a:extLst>
          </p:cNvPr>
          <p:cNvSpPr txBox="1"/>
          <p:nvPr/>
        </p:nvSpPr>
        <p:spPr>
          <a:xfrm>
            <a:off x="552619" y="1228713"/>
            <a:ext cx="4587422" cy="46166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useNavigation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'@react-navigation/native'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React from 'react‘;</a:t>
            </a:r>
          </a:p>
          <a:p>
            <a:r>
              <a:rPr lang="ja-JP" altLang="en-US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ja-JP" sz="900" b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styles = StyleSheet.create({</a:t>
            </a:r>
          </a:p>
          <a:p>
            <a:r>
              <a:rPr lang="ja-JP" altLang="en-US" sz="90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：</a:t>
            </a:r>
            <a:endParaRPr lang="en-US" altLang="ja-JP" sz="90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Component: React.FC = () =&gt; {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navigation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useNavigation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pickUpTrash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()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navigation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navigate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'home'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&lt;Page&gt;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&lt;Text style={styles.lead}&gt;Let's go pick up trash!&lt;/Text&gt;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&lt;View style={styles.select}&gt;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&lt;Button title="Take a photo" /&gt;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&lt;Text style={styles.or}&gt;or&lt;/Text&gt;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&lt;Button title="Pick an image" /&gt;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&lt;/View&gt;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&lt;Image source={{ uri: ‘https://images.unsplash.com/</a:t>
            </a:r>
            <a:r>
              <a:rPr lang="ja-JP" altLang="en-US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・・・</a:t>
            </a: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 }}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style={styles.image} /&gt;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&lt;Button title="Pick up trash!" buttonStyle={styles.upload}</a:t>
            </a:r>
          </a:p>
          <a:p>
            <a:r>
              <a:rPr lang="ja-JP" altLang="en-US" sz="900">
                <a:solidFill>
                  <a:srgbClr val="428226"/>
                </a:solidFill>
                <a:latin typeface="Consolas" panose="020B0609020204030204" pitchFamily="49" charset="0"/>
              </a:rPr>
              <a:t>        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onPress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pickUpTrash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/&gt;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&lt;/Page&gt;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export default mainPage('pick', Component, 'camera');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08AF84E1-3515-4FCB-B37D-5DC47D4CD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185" y="334107"/>
            <a:ext cx="3402920" cy="2734224"/>
          </a:xfrm>
          <a:prstGeom prst="rect">
            <a:avLst/>
          </a:prstGeom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9893B42F-7A9A-4E62-A7D6-BBD6862F629C}"/>
              </a:ext>
            </a:extLst>
          </p:cNvPr>
          <p:cNvSpPr/>
          <p:nvPr/>
        </p:nvSpPr>
        <p:spPr>
          <a:xfrm rot="8023145">
            <a:off x="10021779" y="385470"/>
            <a:ext cx="479546" cy="3908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95E76592-D5B3-4068-B40F-2200E53BC81B}"/>
              </a:ext>
            </a:extLst>
          </p:cNvPr>
          <p:cNvSpPr/>
          <p:nvPr/>
        </p:nvSpPr>
        <p:spPr>
          <a:xfrm rot="8023145">
            <a:off x="10097978" y="1626096"/>
            <a:ext cx="479546" cy="3908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2A7DB85E-7E4B-4AAA-AF2E-97F347DBFA2D}"/>
              </a:ext>
            </a:extLst>
          </p:cNvPr>
          <p:cNvSpPr/>
          <p:nvPr/>
        </p:nvSpPr>
        <p:spPr>
          <a:xfrm rot="2582328">
            <a:off x="7994549" y="1126266"/>
            <a:ext cx="479546" cy="3908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D920AEA-F914-45D1-9286-892166321DA7}"/>
              </a:ext>
            </a:extLst>
          </p:cNvPr>
          <p:cNvSpPr txBox="1"/>
          <p:nvPr/>
        </p:nvSpPr>
        <p:spPr>
          <a:xfrm>
            <a:off x="5594803" y="3438896"/>
            <a:ext cx="4006397" cy="29546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useNavigation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'@react-navigation/native'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React from 'react';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{ Button } from 'react-native-elements';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{ Page, mainPage } from './MainPage';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Component: React.FC = () =&gt; {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navigation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useNavigation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logout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()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navigation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navigate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'login'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&lt;Page&gt;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&lt;Button title="Logout"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onPress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logout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&lt;/Page&gt;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export default mainPage('logout', Component, 'lock');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D544706-877B-4D4E-B8C6-E148245498A6}"/>
              </a:ext>
            </a:extLst>
          </p:cNvPr>
          <p:cNvSpPr txBox="1"/>
          <p:nvPr/>
        </p:nvSpPr>
        <p:spPr>
          <a:xfrm>
            <a:off x="4472580" y="1074003"/>
            <a:ext cx="842370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Pick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7795A75-5822-4F5A-8FB0-6D2EEE88B65F}"/>
              </a:ext>
            </a:extLst>
          </p:cNvPr>
          <p:cNvSpPr txBox="1"/>
          <p:nvPr/>
        </p:nvSpPr>
        <p:spPr>
          <a:xfrm>
            <a:off x="9461959" y="3316966"/>
            <a:ext cx="1137645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Logout</a:t>
            </a:r>
          </a:p>
        </p:txBody>
      </p:sp>
    </p:spTree>
    <p:extLst>
      <p:ext uri="{BB962C8B-B14F-4D97-AF65-F5344CB8AC3E}">
        <p14:creationId xmlns:p14="http://schemas.microsoft.com/office/powerpoint/2010/main" val="42936301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0920332-60A6-4FC9-97D1-E87C0E017B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46D507F-F767-4781-A7ED-F6B8CCF03B43}"/>
              </a:ext>
            </a:extLst>
          </p:cNvPr>
          <p:cNvSpPr txBox="1"/>
          <p:nvPr/>
        </p:nvSpPr>
        <p:spPr>
          <a:xfrm>
            <a:off x="11040894" y="167318"/>
            <a:ext cx="984114" cy="4510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Work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Pick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Logout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のボタンによる遷移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83</a:t>
            </a:fld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750C7AE-47B3-4912-9775-35A61C39810C}"/>
              </a:ext>
            </a:extLst>
          </p:cNvPr>
          <p:cNvSpPr txBox="1"/>
          <p:nvPr/>
        </p:nvSpPr>
        <p:spPr>
          <a:xfrm>
            <a:off x="552619" y="1228713"/>
            <a:ext cx="4587422" cy="46166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useNavigation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'@react-navigation/native'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React from 'react‘;</a:t>
            </a:r>
          </a:p>
          <a:p>
            <a:r>
              <a:rPr lang="ja-JP" altLang="en-US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ja-JP" sz="900" b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styles = StyleSheet.create({</a:t>
            </a:r>
          </a:p>
          <a:p>
            <a:r>
              <a:rPr lang="ja-JP" altLang="en-US" sz="90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：</a:t>
            </a:r>
            <a:endParaRPr lang="en-US" altLang="ja-JP" sz="90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Component: React.FC = () =&gt; {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navigation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useNavigation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pickUpTrash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()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navigation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navigate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'home'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&lt;Page&gt;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&lt;Text style={styles.lead}&gt;Let's go pick up trash!&lt;/Text&gt;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&lt;View style={styles.select}&gt;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&lt;Button title="Take a photo" /&gt;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&lt;Text style={styles.or}&gt;or&lt;/Text&gt;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&lt;Button title="Pick an image" /&gt;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&lt;/View&gt;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&lt;Image source={{ uri: ‘https://images.unsplash.com/</a:t>
            </a:r>
            <a:r>
              <a:rPr lang="ja-JP" altLang="en-US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・・・</a:t>
            </a: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 }}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style={styles.image} /&gt;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&lt;Button title="Pick up trash!" buttonStyle={styles.upload}</a:t>
            </a:r>
          </a:p>
          <a:p>
            <a:r>
              <a:rPr lang="ja-JP" altLang="en-US" sz="900">
                <a:solidFill>
                  <a:srgbClr val="428226"/>
                </a:solidFill>
                <a:latin typeface="Consolas" panose="020B0609020204030204" pitchFamily="49" charset="0"/>
              </a:rPr>
              <a:t>        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onPress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pickUpTrash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/&gt;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&lt;/Page&gt;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export default mainPage('pick', Component, 'camera');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08AF84E1-3515-4FCB-B37D-5DC47D4CD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185" y="334107"/>
            <a:ext cx="3402920" cy="2734224"/>
          </a:xfrm>
          <a:prstGeom prst="rect">
            <a:avLst/>
          </a:prstGeom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9893B42F-7A9A-4E62-A7D6-BBD6862F629C}"/>
              </a:ext>
            </a:extLst>
          </p:cNvPr>
          <p:cNvSpPr/>
          <p:nvPr/>
        </p:nvSpPr>
        <p:spPr>
          <a:xfrm rot="8023145">
            <a:off x="10021779" y="385470"/>
            <a:ext cx="479546" cy="3908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95E76592-D5B3-4068-B40F-2200E53BC81B}"/>
              </a:ext>
            </a:extLst>
          </p:cNvPr>
          <p:cNvSpPr/>
          <p:nvPr/>
        </p:nvSpPr>
        <p:spPr>
          <a:xfrm rot="8023145">
            <a:off x="10097978" y="1626096"/>
            <a:ext cx="479546" cy="3908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2A7DB85E-7E4B-4AAA-AF2E-97F347DBFA2D}"/>
              </a:ext>
            </a:extLst>
          </p:cNvPr>
          <p:cNvSpPr/>
          <p:nvPr/>
        </p:nvSpPr>
        <p:spPr>
          <a:xfrm rot="2582328">
            <a:off x="7994549" y="1126266"/>
            <a:ext cx="479546" cy="3908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D920AEA-F914-45D1-9286-892166321DA7}"/>
              </a:ext>
            </a:extLst>
          </p:cNvPr>
          <p:cNvSpPr txBox="1"/>
          <p:nvPr/>
        </p:nvSpPr>
        <p:spPr>
          <a:xfrm>
            <a:off x="5594803" y="3438896"/>
            <a:ext cx="4006397" cy="29546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useNavigation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'@react-navigation/native'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React from 'react';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{ Button } from 'react-native-elements';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{ Page, mainPage } from './MainPage';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Component: React.FC = () =&gt; {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navigation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useNavigation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logout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()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navigation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navigate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'login'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&lt;Page&gt;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&lt;Button title="Logout"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onPress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logout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&lt;/Page&gt;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export default mainPage('logout', Component, 'lock');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D544706-877B-4D4E-B8C6-E148245498A6}"/>
              </a:ext>
            </a:extLst>
          </p:cNvPr>
          <p:cNvSpPr txBox="1"/>
          <p:nvPr/>
        </p:nvSpPr>
        <p:spPr>
          <a:xfrm>
            <a:off x="4472580" y="1074003"/>
            <a:ext cx="842370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Pick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7795A75-5822-4F5A-8FB0-6D2EEE88B65F}"/>
              </a:ext>
            </a:extLst>
          </p:cNvPr>
          <p:cNvSpPr txBox="1"/>
          <p:nvPr/>
        </p:nvSpPr>
        <p:spPr>
          <a:xfrm>
            <a:off x="9461959" y="3316966"/>
            <a:ext cx="1137645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Logout</a:t>
            </a:r>
          </a:p>
        </p:txBody>
      </p:sp>
    </p:spTree>
    <p:extLst>
      <p:ext uri="{BB962C8B-B14F-4D97-AF65-F5344CB8AC3E}">
        <p14:creationId xmlns:p14="http://schemas.microsoft.com/office/powerpoint/2010/main" val="8722307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17C0AAD-8973-4C23-B1AD-AE1D98856FB9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F448A2C-9C5D-4263-A831-BD5C7B1E0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84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8544EB1-22BF-4606-ACA2-4CD6D52124F0}"/>
              </a:ext>
            </a:extLst>
          </p:cNvPr>
          <p:cNvSpPr txBox="1"/>
          <p:nvPr/>
        </p:nvSpPr>
        <p:spPr>
          <a:xfrm>
            <a:off x="622570" y="900000"/>
            <a:ext cx="10846341" cy="47964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tIns="360000" bIns="360000" rtlCol="0" anchor="ctr">
            <a:noAutofit/>
          </a:bodyPr>
          <a:lstStyle/>
          <a:p>
            <a:r>
              <a:rPr lang="en-US" altLang="ja-JP" sz="4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r>
            <a:r>
              <a:rPr lang="ja-JP" altLang="en-US" sz="4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分休憩</a:t>
            </a:r>
            <a:endParaRPr lang="en-US" altLang="ja-JP" sz="44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en-US" altLang="ja-JP" sz="44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4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休憩中は質問</a:t>
            </a:r>
            <a:r>
              <a:rPr lang="en-US" altLang="ja-JP" sz="4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OK</a:t>
            </a:r>
            <a:r>
              <a:rPr lang="ja-JP" altLang="en-US" sz="4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です！</a:t>
            </a:r>
            <a:endParaRPr lang="en-US" altLang="ja-JP" sz="44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023742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17C0AAD-8973-4C23-B1AD-AE1D98856FB9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5CD8A2-A046-4173-8123-BAE2FE8F1EB5}"/>
              </a:ext>
            </a:extLst>
          </p:cNvPr>
          <p:cNvSpPr txBox="1"/>
          <p:nvPr/>
        </p:nvSpPr>
        <p:spPr>
          <a:xfrm>
            <a:off x="0" y="900000"/>
            <a:ext cx="12188389" cy="47964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tIns="360000" bIns="360000" rtlCol="0" anchor="ctr">
            <a:noAutofit/>
          </a:bodyPr>
          <a:lstStyle/>
          <a:p>
            <a:pPr algn="ctr"/>
            <a:r>
              <a:rPr lang="en-US" altLang="ja-JP" sz="4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Login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21E0297-002D-4A75-89F3-0A09CB178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85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11392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Login</a:t>
            </a:r>
            <a:endParaRPr kumimoji="1" lang="ja-JP" altLang="en-US" sz="2800" b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2913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次の順で作成していきます。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－ 入力データを受け取れるようにします。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－ 入力されたらボタンを押せるようにします。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－ 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REST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API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を呼び出し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　　ログイン状態に応じた表示切替をします。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86</a:t>
            </a:fld>
            <a:endParaRPr kumimoji="1" lang="ja-JP" alt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093FC21E-0D9F-45BA-9A2A-B5F695881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746" y="775141"/>
            <a:ext cx="2475707" cy="530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17100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入力データを受け取る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87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8E198F5-6053-4CF3-BF5E-BFDE248DFACB}"/>
              </a:ext>
            </a:extLst>
          </p:cNvPr>
          <p:cNvSpPr txBox="1"/>
          <p:nvPr/>
        </p:nvSpPr>
        <p:spPr>
          <a:xfrm>
            <a:off x="552619" y="1080585"/>
            <a:ext cx="5724356" cy="47551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{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useNavigation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} from '@react-navigation/native';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React, 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{ 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from 'react';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{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} from 'react-native‘;</a:t>
            </a:r>
          </a:p>
          <a:p>
            <a:r>
              <a:rPr lang="ja-JP" altLang="en-US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ja-JP" sz="900" b="0" dirty="0">
              <a:solidFill>
                <a:srgbClr val="B052A1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Component: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React.FC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= () =&gt; {</a:t>
            </a:r>
          </a:p>
          <a:p>
            <a:b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const navigation =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useNavigation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setUserName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]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setPassword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]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const login = () =&gt; {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 dirty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navigation.navigate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('main');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};</a:t>
            </a: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&lt;Page&gt;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&lt;Image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containerStyle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styles.image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 source={require('../../assets/logo.png')}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style={{ height: 200, width: 500 }} /&gt;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&lt;Text style={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styles.label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}&gt;User name&lt;/Text&gt;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&lt;Input placeholder="your name"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ja-JP" sz="900" b="0" dirty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ja-JP" sz="900" b="0" dirty="0" err="1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onChangeText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setUserName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900" b="0" dirty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&lt;Text style={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styles.label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}&gt;Password&lt;/Text&gt;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&lt;Input placeholder="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xxxxxxxxxx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"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secureTextEntry</a:t>
            </a:r>
            <a:endParaRPr lang="en-US" altLang="ja-JP" sz="900" b="0" dirty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900" b="0" dirty="0" err="1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onChangeText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setPassword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900" b="0" dirty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&lt;Button title="Login"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onPress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={login} /&gt;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&lt;/Page&gt;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export default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rootPage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('login', Component);</a:t>
            </a: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endParaRPr lang="en-US" altLang="ja-JP" sz="900" b="0" dirty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465E2FA-2D11-4ABE-B178-F3492A352CE1}"/>
              </a:ext>
            </a:extLst>
          </p:cNvPr>
          <p:cNvSpPr txBox="1"/>
          <p:nvPr/>
        </p:nvSpPr>
        <p:spPr>
          <a:xfrm>
            <a:off x="2676525" y="4990339"/>
            <a:ext cx="4102917" cy="97943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入力データやユーザ操作で変化する値は状態として保持します。</a:t>
            </a: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React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が提供する</a:t>
            </a: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state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フックと呼ばれる</a:t>
            </a: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useState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関数を使用して実装します。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5C53DED5-FF50-4944-AC63-92F3C6233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845" y="775141"/>
            <a:ext cx="2475707" cy="5307718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EE7F29C-D430-489A-AD38-4DAA42AD3D27}"/>
              </a:ext>
            </a:extLst>
          </p:cNvPr>
          <p:cNvSpPr txBox="1"/>
          <p:nvPr/>
        </p:nvSpPr>
        <p:spPr>
          <a:xfrm>
            <a:off x="5429250" y="926696"/>
            <a:ext cx="1026979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Login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C1E33F5-57D9-4EBB-B1A2-D23BA95C6378}"/>
              </a:ext>
            </a:extLst>
          </p:cNvPr>
          <p:cNvSpPr txBox="1"/>
          <p:nvPr/>
        </p:nvSpPr>
        <p:spPr>
          <a:xfrm>
            <a:off x="552619" y="6179378"/>
            <a:ext cx="7212568" cy="3539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20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20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ja-JP" altLang="en-US" sz="20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値</a:t>
            </a:r>
            <a:r>
              <a:rPr lang="en-US" altLang="ja-JP" sz="20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ja-JP" altLang="en-US" sz="20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値を更新する関数</a:t>
            </a:r>
            <a:r>
              <a:rPr lang="en-US" altLang="ja-JP" sz="20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] </a:t>
            </a:r>
            <a:r>
              <a:rPr lang="en-US" altLang="ja-JP" sz="20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ja-JP" altLang="en-US" sz="20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20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ja-JP" sz="20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ja-JP" altLang="en-US" sz="20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型</a:t>
            </a:r>
            <a:r>
              <a:rPr lang="en-US" altLang="ja-JP" sz="20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ja-JP" altLang="en-US" sz="20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初期値</a:t>
            </a:r>
            <a:r>
              <a:rPr lang="en-US" altLang="ja-JP" sz="20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1895065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D018D2F-13E6-4763-BD70-C1B604DF75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E899757-B156-4257-9366-F463493F2F49}"/>
              </a:ext>
            </a:extLst>
          </p:cNvPr>
          <p:cNvSpPr txBox="1"/>
          <p:nvPr/>
        </p:nvSpPr>
        <p:spPr>
          <a:xfrm>
            <a:off x="11040894" y="167318"/>
            <a:ext cx="984114" cy="4510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Work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入力データを受け取る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88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8E198F5-6053-4CF3-BF5E-BFDE248DFACB}"/>
              </a:ext>
            </a:extLst>
          </p:cNvPr>
          <p:cNvSpPr txBox="1"/>
          <p:nvPr/>
        </p:nvSpPr>
        <p:spPr>
          <a:xfrm>
            <a:off x="552619" y="1080585"/>
            <a:ext cx="5724356" cy="47551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{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useNavigation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} from '@react-navigation/native';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React, 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{ 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from 'react';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import {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} from 'react-native‘;</a:t>
            </a:r>
          </a:p>
          <a:p>
            <a:r>
              <a:rPr lang="ja-JP" altLang="en-US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ja-JP" sz="900" b="0" dirty="0">
              <a:solidFill>
                <a:srgbClr val="B052A1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Component: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React.FC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= () =&gt; {</a:t>
            </a:r>
          </a:p>
          <a:p>
            <a:b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const navigation =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useNavigation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setUserName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]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setPassword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]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const login = () =&gt; {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 dirty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navigation.navigate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('main');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};</a:t>
            </a: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&lt;Page&gt;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&lt;Image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containerStyle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styles.image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 source={require('../../assets/logo.png')}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style={{ height: 200, width: 500 }} /&gt;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&lt;Text style={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styles.label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}&gt;User name&lt;/Text&gt;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&lt;Input placeholder="your name"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ja-JP" sz="900" b="0" dirty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ja-JP" sz="900" b="0" dirty="0" err="1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onChangeText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setUserName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900" b="0" dirty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&lt;Text style={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styles.label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}&gt;Password&lt;/Text&gt;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&lt;Input placeholder="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xxxxxxxxxx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"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secureTextEntry</a:t>
            </a:r>
            <a:endParaRPr lang="en-US" altLang="ja-JP" sz="900" b="0" dirty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900" b="0" dirty="0" err="1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onChangeText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setPassword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900" b="0" dirty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&lt;Button title="Login"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onPress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={login} /&gt;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&lt;/Page&gt;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export default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rootPage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('login', Component);</a:t>
            </a: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endParaRPr lang="en-US" altLang="ja-JP" sz="900" b="0" dirty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465E2FA-2D11-4ABE-B178-F3492A352CE1}"/>
              </a:ext>
            </a:extLst>
          </p:cNvPr>
          <p:cNvSpPr txBox="1"/>
          <p:nvPr/>
        </p:nvSpPr>
        <p:spPr>
          <a:xfrm>
            <a:off x="2676525" y="4990339"/>
            <a:ext cx="4102917" cy="97943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入力データやユーザ操作で変化する値は状態として保持します。</a:t>
            </a: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React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が提供する</a:t>
            </a: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state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フックと呼ばれる</a:t>
            </a: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useState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関数を使用して実装します。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5C53DED5-FF50-4944-AC63-92F3C6233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845" y="775141"/>
            <a:ext cx="2475707" cy="5307718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EE7F29C-D430-489A-AD38-4DAA42AD3D27}"/>
              </a:ext>
            </a:extLst>
          </p:cNvPr>
          <p:cNvSpPr txBox="1"/>
          <p:nvPr/>
        </p:nvSpPr>
        <p:spPr>
          <a:xfrm>
            <a:off x="5429250" y="926696"/>
            <a:ext cx="1026979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Login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C1E33F5-57D9-4EBB-B1A2-D23BA95C6378}"/>
              </a:ext>
            </a:extLst>
          </p:cNvPr>
          <p:cNvSpPr txBox="1"/>
          <p:nvPr/>
        </p:nvSpPr>
        <p:spPr>
          <a:xfrm>
            <a:off x="552619" y="6179378"/>
            <a:ext cx="7212568" cy="3539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20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20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ja-JP" altLang="en-US" sz="20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値</a:t>
            </a:r>
            <a:r>
              <a:rPr lang="en-US" altLang="ja-JP" sz="20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ja-JP" altLang="en-US" sz="20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値を更新する関数</a:t>
            </a:r>
            <a:r>
              <a:rPr lang="en-US" altLang="ja-JP" sz="20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] </a:t>
            </a:r>
            <a:r>
              <a:rPr lang="en-US" altLang="ja-JP" sz="20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ja-JP" altLang="en-US" sz="20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20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ja-JP" sz="20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ja-JP" altLang="en-US" sz="20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型</a:t>
            </a:r>
            <a:r>
              <a:rPr lang="en-US" altLang="ja-JP" sz="20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ja-JP" altLang="en-US" sz="20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初期値</a:t>
            </a:r>
            <a:r>
              <a:rPr lang="en-US" altLang="ja-JP" sz="20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8537223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2FABF9FE-E635-4061-A24B-AD84A18CD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844" y="775142"/>
            <a:ext cx="2475707" cy="530771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入力されたらボタンを押せるようにする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89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8E198F5-6053-4CF3-BF5E-BFDE248DFACB}"/>
              </a:ext>
            </a:extLst>
          </p:cNvPr>
          <p:cNvSpPr txBox="1"/>
          <p:nvPr/>
        </p:nvSpPr>
        <p:spPr>
          <a:xfrm>
            <a:off x="1575970" y="1872871"/>
            <a:ext cx="3962231" cy="226215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ja-JP" altLang="en-US" sz="90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：</a:t>
            </a:r>
            <a:endParaRPr lang="en-US" altLang="ja-JP" sz="90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Component: React.FC = () =&gt; {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ja-JP" altLang="en-US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ja-JP" sz="900" b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&lt;Page&gt;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ja-JP" altLang="en-US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ja-JP" sz="900" b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&lt;Button title="Login" onPress={login}</a:t>
            </a: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disabled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''}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&lt;/Page&gt;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export default rootPage('login', Component);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465E2FA-2D11-4ABE-B178-F3492A352CE1}"/>
              </a:ext>
            </a:extLst>
          </p:cNvPr>
          <p:cNvSpPr txBox="1"/>
          <p:nvPr/>
        </p:nvSpPr>
        <p:spPr>
          <a:xfrm>
            <a:off x="1814096" y="4478914"/>
            <a:ext cx="3262730" cy="67165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state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フックで保持した値を更新するとすぐに反映されます。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7089630-D3A0-4E04-886B-FDCAF67760E9}"/>
              </a:ext>
            </a:extLst>
          </p:cNvPr>
          <p:cNvSpPr txBox="1"/>
          <p:nvPr/>
        </p:nvSpPr>
        <p:spPr>
          <a:xfrm>
            <a:off x="4656292" y="1718982"/>
            <a:ext cx="1026979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Login</a:t>
            </a:r>
          </a:p>
        </p:txBody>
      </p:sp>
    </p:spTree>
    <p:extLst>
      <p:ext uri="{BB962C8B-B14F-4D97-AF65-F5344CB8AC3E}">
        <p14:creationId xmlns:p14="http://schemas.microsoft.com/office/powerpoint/2010/main" val="3624212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ハンズオンの進め方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37D17A-D9F7-4F2E-A3F8-EE3F04D2E481}"/>
              </a:ext>
            </a:extLst>
          </p:cNvPr>
          <p:cNvSpPr txBox="1"/>
          <p:nvPr/>
        </p:nvSpPr>
        <p:spPr>
          <a:xfrm>
            <a:off x="715816" y="1308543"/>
            <a:ext cx="10888049" cy="3733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TODO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　全体できたら見直し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あるサービス開発チームに参画するような状況を想像してください。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そのチームは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に取り組んでいて、すでに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活動をやりやすい環境を構築済みです。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の概要を学習し、チームメンバとして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DevOps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活動に参加できるように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開発～デプロイ～運用の流れを一通り体験しましょう。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スタッフが既存チームメンバ、皆さんが新しくチームに参加したメンバとしてハンズオンを進行します。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95D4720-5780-4483-B874-38D2D91FF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078443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D288C50-115D-49D6-A450-D46B176223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98BA4CF-9332-465A-A6AD-769F497A475B}"/>
              </a:ext>
            </a:extLst>
          </p:cNvPr>
          <p:cNvSpPr txBox="1"/>
          <p:nvPr/>
        </p:nvSpPr>
        <p:spPr>
          <a:xfrm>
            <a:off x="11040894" y="167318"/>
            <a:ext cx="984114" cy="4510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Work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FABF9FE-E635-4061-A24B-AD84A18CD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844" y="775142"/>
            <a:ext cx="2475707" cy="530771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840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入力されたらボタンを押せるようにする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90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8E198F5-6053-4CF3-BF5E-BFDE248DFACB}"/>
              </a:ext>
            </a:extLst>
          </p:cNvPr>
          <p:cNvSpPr txBox="1"/>
          <p:nvPr/>
        </p:nvSpPr>
        <p:spPr>
          <a:xfrm>
            <a:off x="1575970" y="1872871"/>
            <a:ext cx="3962231" cy="226215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ja-JP" altLang="en-US" sz="90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：</a:t>
            </a:r>
            <a:endParaRPr lang="en-US" altLang="ja-JP" sz="90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Component: React.FC = () =&gt; {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ja-JP" altLang="en-US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ja-JP" sz="900" b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&lt;Page&gt;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ja-JP" altLang="en-US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ja-JP" sz="900" b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&lt;Button title="Login" onPress={login}</a:t>
            </a: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disabled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''}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&lt;/Page&gt;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export default rootPage('login', Component);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7089630-D3A0-4E04-886B-FDCAF67760E9}"/>
              </a:ext>
            </a:extLst>
          </p:cNvPr>
          <p:cNvSpPr txBox="1"/>
          <p:nvPr/>
        </p:nvSpPr>
        <p:spPr>
          <a:xfrm>
            <a:off x="4656292" y="1718982"/>
            <a:ext cx="1026979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Login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F8DD917-1FD9-461D-B7C5-14EE4D6C3935}"/>
              </a:ext>
            </a:extLst>
          </p:cNvPr>
          <p:cNvSpPr txBox="1"/>
          <p:nvPr/>
        </p:nvSpPr>
        <p:spPr>
          <a:xfrm>
            <a:off x="1814096" y="4478914"/>
            <a:ext cx="3262730" cy="67165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state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フックで保持した値を更新するとすぐに反映されます。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685388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F6DF2A1-8B1A-4B46-A72D-7A301280070A}"/>
              </a:ext>
            </a:extLst>
          </p:cNvPr>
          <p:cNvSpPr txBox="1"/>
          <p:nvPr/>
        </p:nvSpPr>
        <p:spPr>
          <a:xfrm>
            <a:off x="715816" y="1308543"/>
            <a:ext cx="10888049" cy="1271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ログイン状態のように複数のコンポーネントで共有したいデータは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コンテクストと呼ばれる</a:t>
            </a: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React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が提供する仕組みを使用して保持します。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コンテクストには共有したいデータだけでなく、データに関連する処理を持たせることもできます。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9067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コンテクスト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91</a:t>
            </a:fld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6B38BE91-AC64-44FB-B261-3C6F031588CE}"/>
              </a:ext>
            </a:extLst>
          </p:cNvPr>
          <p:cNvSpPr/>
          <p:nvPr/>
        </p:nvSpPr>
        <p:spPr>
          <a:xfrm>
            <a:off x="4473915" y="3507445"/>
            <a:ext cx="1685925" cy="1590675"/>
          </a:xfrm>
          <a:prstGeom prst="roundRect">
            <a:avLst>
              <a:gd name="adj" fmla="val 4329"/>
            </a:avLst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u="sng">
                <a:latin typeface="Meiryo UI" panose="020B0604030504040204" pitchFamily="50" charset="-128"/>
                <a:ea typeface="Meiryo UI" panose="020B0604030504040204" pitchFamily="50" charset="-128"/>
              </a:rPr>
              <a:t>コンテクスト</a:t>
            </a:r>
            <a:endParaRPr kumimoji="1" lang="en-US" altLang="ja-JP" u="sng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endParaRPr kumimoji="1" lang="en-US" altLang="ja-JP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共有データ</a:t>
            </a:r>
            <a:endParaRPr kumimoji="1" lang="en-US" altLang="ja-JP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関連する処理</a:t>
            </a: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679B2B65-AA2C-482C-B876-2DEC168F8704}"/>
              </a:ext>
            </a:extLst>
          </p:cNvPr>
          <p:cNvSpPr/>
          <p:nvPr/>
        </p:nvSpPr>
        <p:spPr>
          <a:xfrm>
            <a:off x="892515" y="3026432"/>
            <a:ext cx="1685925" cy="723900"/>
          </a:xfrm>
          <a:prstGeom prst="roundRect">
            <a:avLst>
              <a:gd name="adj" fmla="val 432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u="sng">
                <a:latin typeface="Meiryo UI" panose="020B0604030504040204" pitchFamily="50" charset="-128"/>
                <a:ea typeface="Meiryo UI" panose="020B0604030504040204" pitchFamily="50" charset="-128"/>
              </a:rPr>
              <a:t>コンポーネント</a:t>
            </a:r>
            <a:endParaRPr kumimoji="1" lang="en-US" altLang="ja-JP" u="sng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FECBDFE0-778A-49E6-8413-21A52404F3A7}"/>
              </a:ext>
            </a:extLst>
          </p:cNvPr>
          <p:cNvSpPr/>
          <p:nvPr/>
        </p:nvSpPr>
        <p:spPr>
          <a:xfrm>
            <a:off x="892515" y="3940832"/>
            <a:ext cx="1685925" cy="723900"/>
          </a:xfrm>
          <a:prstGeom prst="roundRect">
            <a:avLst>
              <a:gd name="adj" fmla="val 432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u="sng">
                <a:latin typeface="Meiryo UI" panose="020B0604030504040204" pitchFamily="50" charset="-128"/>
                <a:ea typeface="Meiryo UI" panose="020B0604030504040204" pitchFamily="50" charset="-128"/>
              </a:rPr>
              <a:t>コンポーネント</a:t>
            </a:r>
            <a:endParaRPr kumimoji="1" lang="en-US" altLang="ja-JP" u="sng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6DED3E37-D849-4AF2-A6D5-783AFEF89DDA}"/>
              </a:ext>
            </a:extLst>
          </p:cNvPr>
          <p:cNvSpPr/>
          <p:nvPr/>
        </p:nvSpPr>
        <p:spPr>
          <a:xfrm>
            <a:off x="892514" y="4855232"/>
            <a:ext cx="1685925" cy="723900"/>
          </a:xfrm>
          <a:prstGeom prst="roundRect">
            <a:avLst>
              <a:gd name="adj" fmla="val 432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u="sng">
                <a:latin typeface="Meiryo UI" panose="020B0604030504040204" pitchFamily="50" charset="-128"/>
                <a:ea typeface="Meiryo UI" panose="020B0604030504040204" pitchFamily="50" charset="-128"/>
              </a:rPr>
              <a:t>コンポーネント</a:t>
            </a:r>
            <a:endParaRPr kumimoji="1" lang="en-US" altLang="ja-JP" u="sng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5549E453-54AC-47B6-9635-D10E0BEC59FF}"/>
              </a:ext>
            </a:extLst>
          </p:cNvPr>
          <p:cNvCxnSpPr>
            <a:cxnSpLocks/>
          </p:cNvCxnSpPr>
          <p:nvPr/>
        </p:nvCxnSpPr>
        <p:spPr>
          <a:xfrm>
            <a:off x="2730840" y="3388382"/>
            <a:ext cx="1590675" cy="457200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miter lim="800000"/>
            <a:headEnd type="non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E4813848-1D27-4A8A-B71D-A1F1C40C3F8E}"/>
              </a:ext>
            </a:extLst>
          </p:cNvPr>
          <p:cNvSpPr/>
          <p:nvPr/>
        </p:nvSpPr>
        <p:spPr>
          <a:xfrm>
            <a:off x="4288177" y="5801959"/>
            <a:ext cx="2057400" cy="600200"/>
          </a:xfrm>
          <a:prstGeom prst="roundRect">
            <a:avLst>
              <a:gd name="adj" fmla="val 432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BackendService</a:t>
            </a:r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D4CB3091-E9DB-40A2-BE8F-90682452948E}"/>
              </a:ext>
            </a:extLst>
          </p:cNvPr>
          <p:cNvCxnSpPr>
            <a:cxnSpLocks/>
          </p:cNvCxnSpPr>
          <p:nvPr/>
        </p:nvCxnSpPr>
        <p:spPr>
          <a:xfrm flipV="1">
            <a:off x="2730840" y="4217759"/>
            <a:ext cx="1590675" cy="85024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miter lim="800000"/>
            <a:headEnd type="non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B3A1329F-45EB-42BF-9767-04D6FE67C1F2}"/>
              </a:ext>
            </a:extLst>
          </p:cNvPr>
          <p:cNvCxnSpPr>
            <a:cxnSpLocks/>
          </p:cNvCxnSpPr>
          <p:nvPr/>
        </p:nvCxnSpPr>
        <p:spPr>
          <a:xfrm flipV="1">
            <a:off x="2730840" y="4646782"/>
            <a:ext cx="1590675" cy="570401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miter lim="800000"/>
            <a:headEnd type="non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9350049F-3653-4F4A-B180-943A25A82B30}"/>
              </a:ext>
            </a:extLst>
          </p:cNvPr>
          <p:cNvCxnSpPr>
            <a:cxnSpLocks/>
          </p:cNvCxnSpPr>
          <p:nvPr/>
        </p:nvCxnSpPr>
        <p:spPr>
          <a:xfrm>
            <a:off x="5286375" y="5181600"/>
            <a:ext cx="0" cy="501296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miter lim="800000"/>
            <a:headEnd type="non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F3F47314-60EA-4C05-A109-45EE72A0E4F6}"/>
              </a:ext>
            </a:extLst>
          </p:cNvPr>
          <p:cNvSpPr txBox="1"/>
          <p:nvPr/>
        </p:nvSpPr>
        <p:spPr>
          <a:xfrm>
            <a:off x="6905626" y="3112961"/>
            <a:ext cx="2091400" cy="198515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App: React.FC = () =&gt; {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if (__DEV__) {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activateKeepAwake();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UserContextProvider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Component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UserContextProvider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export default App;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6130D75F-7482-4C73-8CB4-FD436504B46E}"/>
              </a:ext>
            </a:extLst>
          </p:cNvPr>
          <p:cNvSpPr txBox="1"/>
          <p:nvPr/>
        </p:nvSpPr>
        <p:spPr>
          <a:xfrm>
            <a:off x="9155363" y="3726674"/>
            <a:ext cx="2663325" cy="7386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Component: React.FC = () =&gt; {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userContext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useUserContext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0FE122A7-47F2-476C-A24C-FC3ECAF2C4AF}"/>
              </a:ext>
            </a:extLst>
          </p:cNvPr>
          <p:cNvSpPr txBox="1"/>
          <p:nvPr/>
        </p:nvSpPr>
        <p:spPr>
          <a:xfrm>
            <a:off x="6905626" y="5376183"/>
            <a:ext cx="4783811" cy="67165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ContextProvider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でコンテクストを使える状態にして、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各コンポーネントでフックでコンテクストを取得して使います。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726191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F6DF2A1-8B1A-4B46-A72D-7A301280070A}"/>
              </a:ext>
            </a:extLst>
          </p:cNvPr>
          <p:cNvSpPr txBox="1"/>
          <p:nvPr/>
        </p:nvSpPr>
        <p:spPr>
          <a:xfrm>
            <a:off x="715816" y="1308543"/>
            <a:ext cx="10888049" cy="2913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ユーザ管理まわりのデータと処理をまとめた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UserContext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を作成しています。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－ ログイン処理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－ ログアウト処理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－ ユーザ名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－ ログイン状態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src/contexts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ディレクトリの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UserContext.tsx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ファイルを確認しましょう。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9067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ユーザ管理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92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61150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9067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UserContext</a:t>
            </a:r>
            <a:endParaRPr kumimoji="1" lang="ja-JP" altLang="en-US" sz="2800" b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93</a:t>
            </a:fld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B9DFCA5-4259-4A89-8DEC-1FA7BFEE7873}"/>
              </a:ext>
            </a:extLst>
          </p:cNvPr>
          <p:cNvSpPr txBox="1"/>
          <p:nvPr/>
        </p:nvSpPr>
        <p:spPr>
          <a:xfrm>
            <a:off x="521613" y="867856"/>
            <a:ext cx="6219824" cy="586314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{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useContext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BackendService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'../backend/BackendService'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AuthenticationFailedError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{}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ContextValueType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string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string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void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AuthenticationFailedError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&gt;;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logout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&gt;;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string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isLoggedIn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boolean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UserContext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createContext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ContextValueType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&gt;({}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ContextValueType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useUserContext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()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useContext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UserContext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UserContextProvider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FC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({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children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})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setUserName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]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contextValue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ContextValueType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login: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BackendService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setUserName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401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AuthenticationFailedError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}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},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logout: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()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BackendService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logout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setUserName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},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isLoggedIn: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!==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};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UserContext.Provider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contextValue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children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UserContext.Provider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4B7A297-8250-498A-B044-CC5B4DE822B6}"/>
              </a:ext>
            </a:extLst>
          </p:cNvPr>
          <p:cNvSpPr txBox="1"/>
          <p:nvPr/>
        </p:nvSpPr>
        <p:spPr>
          <a:xfrm>
            <a:off x="5667377" y="3271009"/>
            <a:ext cx="2733674" cy="128721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コンテクスト、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コンテクストを取得するフック、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コンテクストプロバイダー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を実装して</a:t>
            </a:r>
            <a:r>
              <a:rPr kumimoji="1" lang="en-US" altLang="ja-JP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export</a:t>
            </a:r>
            <a:r>
              <a:rPr kumimoji="1" lang="ja-JP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しています。</a:t>
            </a:r>
            <a:endParaRPr kumimoji="1" lang="en-US" altLang="ja-JP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34A77C8-396A-4035-A9C0-7C49ED7C374D}"/>
              </a:ext>
            </a:extLst>
          </p:cNvPr>
          <p:cNvSpPr txBox="1"/>
          <p:nvPr/>
        </p:nvSpPr>
        <p:spPr>
          <a:xfrm>
            <a:off x="10826496" y="169054"/>
            <a:ext cx="1249569" cy="451021"/>
          </a:xfrm>
          <a:prstGeom prst="rect">
            <a:avLst/>
          </a:prstGeom>
          <a:solidFill>
            <a:schemeClr val="accent6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Reading</a:t>
            </a:r>
          </a:p>
        </p:txBody>
      </p:sp>
    </p:spTree>
    <p:extLst>
      <p:ext uri="{BB962C8B-B14F-4D97-AF65-F5344CB8AC3E}">
        <p14:creationId xmlns:p14="http://schemas.microsoft.com/office/powerpoint/2010/main" val="17203943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F6DF2A1-8B1A-4B46-A72D-7A301280070A}"/>
              </a:ext>
            </a:extLst>
          </p:cNvPr>
          <p:cNvSpPr txBox="1"/>
          <p:nvPr/>
        </p:nvSpPr>
        <p:spPr>
          <a:xfrm>
            <a:off x="715816" y="1308543"/>
            <a:ext cx="10888049" cy="861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アプリからモックサーバの</a:t>
            </a:r>
            <a:r>
              <a:rPr kumimoji="1"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REST API</a:t>
            </a: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を呼び出すための</a:t>
            </a:r>
            <a:r>
              <a:rPr kumimoji="1"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IP</a:t>
            </a: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アドレスをソースコードに設定します。</a:t>
            </a: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開発マシンの</a:t>
            </a:r>
            <a:r>
              <a:rPr kumimoji="1"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IP</a:t>
            </a: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アドレスを確認し次のソースコードを変更します。</a:t>
            </a: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9067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REST API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を呼び出しログイン状態に応じた表示切替をする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94</a:t>
            </a:fld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DC6AA72-8E60-4FC7-A612-F907EAAD820F}"/>
              </a:ext>
            </a:extLst>
          </p:cNvPr>
          <p:cNvSpPr txBox="1"/>
          <p:nvPr/>
        </p:nvSpPr>
        <p:spPr>
          <a:xfrm>
            <a:off x="847517" y="2488453"/>
            <a:ext cx="5689207" cy="6001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endParaRPr lang="en-US" altLang="ja-JP" sz="900" b="0" dirty="0">
              <a:solidFill>
                <a:srgbClr val="4B69C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ja-JP" sz="9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BASE_PATH</a:t>
            </a:r>
            <a:r>
              <a:rPr lang="en-US" altLang="ja-JP" sz="9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ja-JP" sz="9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http://172.20.10.9:9080</a:t>
            </a:r>
            <a:r>
              <a:rPr lang="en-US" altLang="ja-JP" sz="9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ja-JP" sz="900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n-US" altLang="ja-JP" sz="9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/\/+</a:t>
            </a:r>
            <a:r>
              <a:rPr lang="en-US" altLang="ja-JP" sz="9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ja-JP" sz="9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/,</a:t>
            </a:r>
            <a:r>
              <a:rPr lang="en-US" altLang="ja-JP" sz="9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ja-JP" sz="9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ja-JP" sz="9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ja-JP" sz="9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isBlob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= (value: any) =&gt;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Blob !== 'undefined' &amp;&amp; value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instanceof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Blob;</a:t>
            </a:r>
            <a:endParaRPr lang="en-US" altLang="ja-JP" sz="9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07C6018-146A-4E0E-9ED5-9A2FC1023241}"/>
              </a:ext>
            </a:extLst>
          </p:cNvPr>
          <p:cNvSpPr txBox="1"/>
          <p:nvPr/>
        </p:nvSpPr>
        <p:spPr>
          <a:xfrm>
            <a:off x="1241859" y="2282482"/>
            <a:ext cx="5424613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backend/generated-rest-client/</a:t>
            </a:r>
            <a:r>
              <a:rPr kumimoji="1" lang="en-US" altLang="ja-JP" sz="2000" dirty="0" err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runtime.ts</a:t>
            </a:r>
            <a:r>
              <a:rPr kumimoji="1" lang="en-US" altLang="ja-JP" sz="20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53393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C02D210-F28D-45BB-B169-BE39186A22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F6DF2A1-8B1A-4B46-A72D-7A301280070A}"/>
              </a:ext>
            </a:extLst>
          </p:cNvPr>
          <p:cNvSpPr txBox="1"/>
          <p:nvPr/>
        </p:nvSpPr>
        <p:spPr>
          <a:xfrm>
            <a:off x="715816" y="1308543"/>
            <a:ext cx="10888049" cy="861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アプリからモックサーバの</a:t>
            </a:r>
            <a:r>
              <a:rPr kumimoji="1"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REST API</a:t>
            </a: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を呼び出すための</a:t>
            </a:r>
            <a:r>
              <a:rPr kumimoji="1"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IP</a:t>
            </a: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アドレスをソースコードに設定します。</a:t>
            </a: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開発マシンの</a:t>
            </a:r>
            <a:r>
              <a:rPr kumimoji="1"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IP</a:t>
            </a: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アドレスを確認し次のソースコードを変更します。</a:t>
            </a:r>
            <a:endParaRPr kumimoji="1"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9067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REST API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を呼び出しログイン状態に応じた表示切替をする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95</a:t>
            </a:fld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DC6AA72-8E60-4FC7-A612-F907EAAD820F}"/>
              </a:ext>
            </a:extLst>
          </p:cNvPr>
          <p:cNvSpPr txBox="1"/>
          <p:nvPr/>
        </p:nvSpPr>
        <p:spPr>
          <a:xfrm>
            <a:off x="847517" y="2488453"/>
            <a:ext cx="5689207" cy="6001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endParaRPr lang="en-US" altLang="ja-JP" sz="900" b="0" dirty="0">
              <a:solidFill>
                <a:srgbClr val="4B69C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ja-JP" sz="9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BASE_PATH</a:t>
            </a:r>
            <a:r>
              <a:rPr lang="en-US" altLang="ja-JP" sz="9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ja-JP" sz="9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http://172.20.10.9:9080</a:t>
            </a:r>
            <a:r>
              <a:rPr lang="en-US" altLang="ja-JP" sz="9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ja-JP" sz="900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n-US" altLang="ja-JP" sz="9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/\/+</a:t>
            </a:r>
            <a:r>
              <a:rPr lang="en-US" altLang="ja-JP" sz="9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ja-JP" sz="9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/,</a:t>
            </a:r>
            <a:r>
              <a:rPr lang="en-US" altLang="ja-JP" sz="9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ja-JP" sz="9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ja-JP" sz="9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ja-JP" sz="9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isBlob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= (value: any) =&gt;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Blob !== 'undefined' &amp;&amp; value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instanceof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Blob;</a:t>
            </a:r>
            <a:endParaRPr lang="en-US" altLang="ja-JP" sz="9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A802999-A9F0-405C-B6E0-EAB3AC3E57D4}"/>
              </a:ext>
            </a:extLst>
          </p:cNvPr>
          <p:cNvSpPr txBox="1"/>
          <p:nvPr/>
        </p:nvSpPr>
        <p:spPr>
          <a:xfrm>
            <a:off x="1241859" y="2282482"/>
            <a:ext cx="5424613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backend/generated-rest-client/</a:t>
            </a:r>
            <a:r>
              <a:rPr kumimoji="1" lang="en-US" altLang="ja-JP" sz="2000" dirty="0" err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runtime.ts</a:t>
            </a:r>
            <a:r>
              <a:rPr kumimoji="1" lang="en-US" altLang="ja-JP" sz="20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4162225-1395-4112-940C-6BC121C0D347}"/>
              </a:ext>
            </a:extLst>
          </p:cNvPr>
          <p:cNvSpPr txBox="1"/>
          <p:nvPr/>
        </p:nvSpPr>
        <p:spPr>
          <a:xfrm>
            <a:off x="11040894" y="167318"/>
            <a:ext cx="984114" cy="4510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Work</a:t>
            </a:r>
          </a:p>
        </p:txBody>
      </p:sp>
    </p:spTree>
    <p:extLst>
      <p:ext uri="{BB962C8B-B14F-4D97-AF65-F5344CB8AC3E}">
        <p14:creationId xmlns:p14="http://schemas.microsoft.com/office/powerpoint/2010/main" val="34435865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F6DF2A1-8B1A-4B46-A72D-7A301280070A}"/>
              </a:ext>
            </a:extLst>
          </p:cNvPr>
          <p:cNvSpPr txBox="1"/>
          <p:nvPr/>
        </p:nvSpPr>
        <p:spPr>
          <a:xfrm>
            <a:off x="715816" y="1308543"/>
            <a:ext cx="10888049" cy="861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UserContext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を使えるようにしてログイン処理を実装します。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9067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REST API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を呼び出しログイン状態に応じた表示切替をする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96</a:t>
            </a:fld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DC6AA72-8E60-4FC7-A612-F907EAAD820F}"/>
              </a:ext>
            </a:extLst>
          </p:cNvPr>
          <p:cNvSpPr txBox="1"/>
          <p:nvPr/>
        </p:nvSpPr>
        <p:spPr>
          <a:xfrm>
            <a:off x="847518" y="2278389"/>
            <a:ext cx="4174212" cy="26776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activateKeepAwake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'expo-keep-awake'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RootNav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'./components/pages/RootNav'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UserContextProvider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'./contexts/UserContext'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FC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() </a:t>
            </a: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__DEV__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activateKeepAwake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UserContextProvider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RootNav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ja-JP" sz="900" b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UserContextProvider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ja-JP" sz="900" b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A802999-A9F0-405C-B6E0-EAB3AC3E57D4}"/>
              </a:ext>
            </a:extLst>
          </p:cNvPr>
          <p:cNvSpPr txBox="1"/>
          <p:nvPr/>
        </p:nvSpPr>
        <p:spPr>
          <a:xfrm>
            <a:off x="4276725" y="2056891"/>
            <a:ext cx="825521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C36F174-DA42-42D1-830C-4619765CEC9F}"/>
              </a:ext>
            </a:extLst>
          </p:cNvPr>
          <p:cNvSpPr txBox="1"/>
          <p:nvPr/>
        </p:nvSpPr>
        <p:spPr>
          <a:xfrm>
            <a:off x="5674637" y="2278389"/>
            <a:ext cx="4174212" cy="33701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ja-JP" altLang="en-US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ja-JP" sz="900" b="0" dirty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useUserContext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'../../contexts/</a:t>
            </a:r>
            <a:r>
              <a:rPr lang="en-US" altLang="ja-JP" sz="900" b="0" dirty="0" err="1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UserContext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ja-JP" altLang="en-US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ja-JP" sz="900" b="0" dirty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Component: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React.FC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= () =&gt; {</a:t>
            </a: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userContext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useUserContext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const navigation =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useNavigation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const [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setUserName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&lt;string&gt;('');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const [password,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setPassword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&lt;string&gt;('');</a:t>
            </a: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const login =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 =&gt; {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userContext</a:t>
            </a:r>
            <a:r>
              <a:rPr lang="en-US" altLang="ja-JP" sz="900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setUserName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setPassword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navigation.navigate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('main');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};</a:t>
            </a:r>
          </a:p>
          <a:p>
            <a:b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ja-JP" altLang="en-US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ja-JP" sz="900" b="0" dirty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export default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rootPage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('login', Component);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EAB165B-7EE2-4581-9AB0-E7E38A4BE8D7}"/>
              </a:ext>
            </a:extLst>
          </p:cNvPr>
          <p:cNvSpPr txBox="1"/>
          <p:nvPr/>
        </p:nvSpPr>
        <p:spPr>
          <a:xfrm>
            <a:off x="9059852" y="2056890"/>
            <a:ext cx="930296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Login</a:t>
            </a:r>
          </a:p>
        </p:txBody>
      </p:sp>
    </p:spTree>
    <p:extLst>
      <p:ext uri="{BB962C8B-B14F-4D97-AF65-F5344CB8AC3E}">
        <p14:creationId xmlns:p14="http://schemas.microsoft.com/office/powerpoint/2010/main" val="292685085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F6DF2A1-8B1A-4B46-A72D-7A301280070A}"/>
              </a:ext>
            </a:extLst>
          </p:cNvPr>
          <p:cNvSpPr txBox="1"/>
          <p:nvPr/>
        </p:nvSpPr>
        <p:spPr>
          <a:xfrm>
            <a:off x="715816" y="1308543"/>
            <a:ext cx="10888049" cy="451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ログイン後の画面のヘッダにユーザ名を表示します。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9067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REST API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を呼び出しログイン状態に応じた表示切替をする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97</a:t>
            </a:fld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DC6AA72-8E60-4FC7-A612-F907EAAD820F}"/>
              </a:ext>
            </a:extLst>
          </p:cNvPr>
          <p:cNvSpPr txBox="1"/>
          <p:nvPr/>
        </p:nvSpPr>
        <p:spPr>
          <a:xfrm>
            <a:off x="847517" y="2278389"/>
            <a:ext cx="5724733" cy="29546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ja-JP" altLang="en-US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ja-JP" sz="900" b="0" dirty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 MyricaM M"/>
              </a:rPr>
              <a:t>import {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 MyricaM M"/>
              </a:rPr>
              <a:t>ScrollView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 MyricaM M"/>
              </a:rPr>
              <a:t> } from 'react-native-gesture-handler';</a:t>
            </a:r>
          </a:p>
          <a:p>
            <a:r>
              <a:rPr lang="en-US" altLang="ja-JP" sz="900" b="0" dirty="0">
                <a:solidFill>
                  <a:srgbClr val="4B69C6"/>
                </a:solidFill>
                <a:effectLst/>
                <a:latin typeface=" MyricaM M"/>
              </a:rPr>
              <a:t>import</a:t>
            </a:r>
            <a:r>
              <a:rPr lang="en-US" altLang="ja-JP" sz="900" b="0" dirty="0">
                <a:solidFill>
                  <a:srgbClr val="333333"/>
                </a:solidFill>
                <a:effectLst/>
                <a:latin typeface=" MyricaM M"/>
              </a:rPr>
              <a:t> </a:t>
            </a:r>
            <a:r>
              <a:rPr lang="en-US" altLang="ja-JP" sz="900" b="0" dirty="0">
                <a:solidFill>
                  <a:srgbClr val="777777"/>
                </a:solidFill>
                <a:effectLst/>
                <a:latin typeface=" MyricaM M"/>
              </a:rPr>
              <a:t>{</a:t>
            </a:r>
            <a:r>
              <a:rPr lang="en-US" altLang="ja-JP" sz="900" b="0" dirty="0">
                <a:solidFill>
                  <a:srgbClr val="333333"/>
                </a:solidFill>
                <a:effectLst/>
                <a:latin typeface=" MyricaM M"/>
              </a:rPr>
              <a:t> </a:t>
            </a:r>
            <a:r>
              <a:rPr lang="en-US" altLang="ja-JP" sz="900" b="0" dirty="0" err="1">
                <a:solidFill>
                  <a:srgbClr val="7A3E9D"/>
                </a:solidFill>
                <a:effectLst/>
                <a:latin typeface=" MyricaM M"/>
              </a:rPr>
              <a:t>useUserContext</a:t>
            </a:r>
            <a:r>
              <a:rPr lang="en-US" altLang="ja-JP" sz="900" b="0" dirty="0">
                <a:solidFill>
                  <a:srgbClr val="333333"/>
                </a:solidFill>
                <a:effectLst/>
                <a:latin typeface=" MyricaM M"/>
              </a:rPr>
              <a:t> </a:t>
            </a:r>
            <a:r>
              <a:rPr lang="en-US" altLang="ja-JP" sz="900" b="0" dirty="0">
                <a:solidFill>
                  <a:srgbClr val="777777"/>
                </a:solidFill>
                <a:effectLst/>
                <a:latin typeface=" MyricaM M"/>
              </a:rPr>
              <a:t>}</a:t>
            </a:r>
            <a:r>
              <a:rPr lang="en-US" altLang="ja-JP" sz="900" b="0" dirty="0">
                <a:solidFill>
                  <a:srgbClr val="333333"/>
                </a:solidFill>
                <a:effectLst/>
                <a:latin typeface=" MyricaM M"/>
              </a:rPr>
              <a:t> </a:t>
            </a:r>
            <a:r>
              <a:rPr lang="en-US" altLang="ja-JP" sz="900" b="0" dirty="0">
                <a:solidFill>
                  <a:srgbClr val="4B69C6"/>
                </a:solidFill>
                <a:effectLst/>
                <a:latin typeface=" MyricaM M"/>
              </a:rPr>
              <a:t>from</a:t>
            </a:r>
            <a:r>
              <a:rPr lang="en-US" altLang="ja-JP" sz="900" b="0" dirty="0">
                <a:solidFill>
                  <a:srgbClr val="333333"/>
                </a:solidFill>
                <a:effectLst/>
                <a:latin typeface=" MyricaM M"/>
              </a:rPr>
              <a:t> </a:t>
            </a:r>
            <a:r>
              <a:rPr lang="en-US" altLang="ja-JP" sz="900" b="0" dirty="0">
                <a:solidFill>
                  <a:srgbClr val="777777"/>
                </a:solidFill>
                <a:effectLst/>
                <a:latin typeface=" MyricaM M"/>
              </a:rPr>
              <a:t>'</a:t>
            </a:r>
            <a:r>
              <a:rPr lang="en-US" altLang="ja-JP" sz="900" b="0" dirty="0">
                <a:solidFill>
                  <a:srgbClr val="448C27"/>
                </a:solidFill>
                <a:effectLst/>
                <a:latin typeface=" MyricaM M"/>
              </a:rPr>
              <a:t>../../contexts/</a:t>
            </a:r>
            <a:r>
              <a:rPr lang="en-US" altLang="ja-JP" sz="900" b="0" dirty="0" err="1">
                <a:solidFill>
                  <a:srgbClr val="448C27"/>
                </a:solidFill>
                <a:effectLst/>
                <a:latin typeface=" MyricaM M"/>
              </a:rPr>
              <a:t>UserContext</a:t>
            </a:r>
            <a:r>
              <a:rPr lang="en-US" altLang="ja-JP" sz="900" b="0" dirty="0">
                <a:solidFill>
                  <a:srgbClr val="777777"/>
                </a:solidFill>
                <a:effectLst/>
                <a:latin typeface=" MyricaM M"/>
              </a:rPr>
              <a:t>';</a:t>
            </a:r>
            <a:endParaRPr lang="en-US" altLang="ja-JP" sz="900" b="0" dirty="0">
              <a:solidFill>
                <a:srgbClr val="333333"/>
              </a:solidFill>
              <a:effectLst/>
              <a:latin typeface=" MyricaM M"/>
            </a:endParaRPr>
          </a:p>
          <a:p>
            <a:r>
              <a:rPr lang="ja-JP" altLang="en-US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ja-JP" sz="900" b="0" dirty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Page: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React.FC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PropsWithChildren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&lt;object&gt;&gt; = ({ children }) =&gt; {</a:t>
            </a: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userContext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useUserContext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&lt;&gt;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&lt;Header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leftComponent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={{ text: 'PUT', style: { color: '#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fontWeight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: '700' } }}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rightComponent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={{ text: </a:t>
            </a:r>
            <a:r>
              <a:rPr lang="en-US" altLang="ja-JP" sz="900" b="0" dirty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userContext</a:t>
            </a:r>
            <a:r>
              <a:rPr lang="en-US" altLang="ja-JP" sz="900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, style: { color: '#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 } }}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/&gt;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ScrollView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contentContainerStyle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styles.page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}&gt;{children}&lt;/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ScrollView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&lt;/&gt;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en-US" altLang="ja-JP" sz="9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r>
              <a:rPr lang="ja-JP" altLang="en-US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ja-JP" sz="900" b="0" dirty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A802999-A9F0-405C-B6E0-EAB3AC3E57D4}"/>
              </a:ext>
            </a:extLst>
          </p:cNvPr>
          <p:cNvSpPr txBox="1"/>
          <p:nvPr/>
        </p:nvSpPr>
        <p:spPr>
          <a:xfrm>
            <a:off x="5238750" y="2124500"/>
            <a:ext cx="1428750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MainPage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A10FD760-1C5F-490D-B166-5EBE9598E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267" y="1824836"/>
            <a:ext cx="1822315" cy="390689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35EF6E6-9995-400E-ADE9-F018C19B2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0250" y="1824836"/>
            <a:ext cx="1822315" cy="3906898"/>
          </a:xfrm>
          <a:prstGeom prst="rect">
            <a:avLst/>
          </a:prstGeom>
        </p:spPr>
      </p:pic>
      <p:sp>
        <p:nvSpPr>
          <p:cNvPr id="12" name="矢印: 右 11">
            <a:extLst>
              <a:ext uri="{FF2B5EF4-FFF2-40B4-BE49-F238E27FC236}">
                <a16:creationId xmlns:a16="http://schemas.microsoft.com/office/drawing/2014/main" id="{D5395E51-A647-415A-B595-495CD11C2C83}"/>
              </a:ext>
            </a:extLst>
          </p:cNvPr>
          <p:cNvSpPr/>
          <p:nvPr/>
        </p:nvSpPr>
        <p:spPr>
          <a:xfrm rot="8002234">
            <a:off x="7956406" y="3542067"/>
            <a:ext cx="479546" cy="3908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8B523239-5AC0-42E8-B0EB-683398FA031E}"/>
              </a:ext>
            </a:extLst>
          </p:cNvPr>
          <p:cNvSpPr/>
          <p:nvPr/>
        </p:nvSpPr>
        <p:spPr>
          <a:xfrm rot="8002234">
            <a:off x="11202792" y="1928320"/>
            <a:ext cx="479546" cy="3908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24510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5D917C9-E7B2-4670-84D1-D6D5C1EE23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A88157F-DEAD-442F-AC1D-79E7CD5196AA}"/>
              </a:ext>
            </a:extLst>
          </p:cNvPr>
          <p:cNvSpPr txBox="1"/>
          <p:nvPr/>
        </p:nvSpPr>
        <p:spPr>
          <a:xfrm>
            <a:off x="11040894" y="167318"/>
            <a:ext cx="984114" cy="4510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Work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F6DF2A1-8B1A-4B46-A72D-7A301280070A}"/>
              </a:ext>
            </a:extLst>
          </p:cNvPr>
          <p:cNvSpPr txBox="1"/>
          <p:nvPr/>
        </p:nvSpPr>
        <p:spPr>
          <a:xfrm>
            <a:off x="715816" y="1308543"/>
            <a:ext cx="10888049" cy="861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en-US" altLang="ja-JP" sz="2000">
                <a:latin typeface="Meiryo UI" panose="020B0604030504040204" pitchFamily="50" charset="-128"/>
                <a:ea typeface="Meiryo UI" panose="020B0604030504040204" pitchFamily="50" charset="-128"/>
              </a:rPr>
              <a:t>UserContext</a:t>
            </a: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を使えるようにしてログイン処理を実装します。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lnSpc>
                <a:spcPts val="3200"/>
              </a:lnSpc>
            </a:pP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9067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REST API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を呼び出しログイン状態に応じた表示切替をする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98</a:t>
            </a:fld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DC6AA72-8E60-4FC7-A612-F907EAAD820F}"/>
              </a:ext>
            </a:extLst>
          </p:cNvPr>
          <p:cNvSpPr txBox="1"/>
          <p:nvPr/>
        </p:nvSpPr>
        <p:spPr>
          <a:xfrm>
            <a:off x="847518" y="2278389"/>
            <a:ext cx="4174212" cy="26776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activateKeepAwake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'expo-keep-awake'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RootNav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'./components/pages/</a:t>
            </a:r>
            <a:r>
              <a:rPr lang="en-US" altLang="ja-JP" sz="900" b="0" dirty="0" err="1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RootNav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UserContextProvider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'./contexts/</a:t>
            </a:r>
            <a:r>
              <a:rPr lang="en-US" altLang="ja-JP" sz="900" b="0" dirty="0" err="1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UserContext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ja-JP" sz="900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FC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()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__DEV__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activateKeepAwake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(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 dirty="0" err="1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UserContextProvider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 dirty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 dirty="0" err="1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RootNav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ja-JP" sz="900" b="0" dirty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ja-JP" sz="900" b="0" dirty="0" err="1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UserContextProvider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900" b="0" dirty="0">
              <a:solidFill>
                <a:srgbClr val="1A1A1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A802999-A9F0-405C-B6E0-EAB3AC3E57D4}"/>
              </a:ext>
            </a:extLst>
          </p:cNvPr>
          <p:cNvSpPr txBox="1"/>
          <p:nvPr/>
        </p:nvSpPr>
        <p:spPr>
          <a:xfrm>
            <a:off x="4276725" y="2056891"/>
            <a:ext cx="825521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C36F174-DA42-42D1-830C-4619765CEC9F}"/>
              </a:ext>
            </a:extLst>
          </p:cNvPr>
          <p:cNvSpPr txBox="1"/>
          <p:nvPr/>
        </p:nvSpPr>
        <p:spPr>
          <a:xfrm>
            <a:off x="5674637" y="2278389"/>
            <a:ext cx="4174212" cy="33701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ja-JP" altLang="en-US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ja-JP" sz="900" b="0" dirty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useUserContext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'../../contexts/</a:t>
            </a:r>
            <a:r>
              <a:rPr lang="en-US" altLang="ja-JP" sz="900" b="0" dirty="0" err="1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UserContext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ja-JP" altLang="en-US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ja-JP" sz="900" b="0" dirty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Component: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React.FC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= () =&gt; {</a:t>
            </a: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userContext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useUserContext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const navigation =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useNavigation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const [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setUserName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&lt;string&gt;('');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const [password,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setPassword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&lt;string&gt;('');</a:t>
            </a: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const login =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 =&gt; {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userContext</a:t>
            </a:r>
            <a:r>
              <a:rPr lang="en-US" altLang="ja-JP" sz="900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ja-JP" sz="900" b="0" dirty="0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setUserName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setPassword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900" b="0" dirty="0">
                <a:solidFill>
                  <a:srgbClr val="428226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navigation.navigate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('main');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};</a:t>
            </a:r>
          </a:p>
          <a:p>
            <a:b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ja-JP" altLang="en-US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ja-JP" sz="900" b="0" dirty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export default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rootPage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('login', Component);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EAB165B-7EE2-4581-9AB0-E7E38A4BE8D7}"/>
              </a:ext>
            </a:extLst>
          </p:cNvPr>
          <p:cNvSpPr txBox="1"/>
          <p:nvPr/>
        </p:nvSpPr>
        <p:spPr>
          <a:xfrm>
            <a:off x="9059852" y="2056890"/>
            <a:ext cx="930296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Login</a:t>
            </a:r>
          </a:p>
        </p:txBody>
      </p:sp>
    </p:spTree>
    <p:extLst>
      <p:ext uri="{BB962C8B-B14F-4D97-AF65-F5344CB8AC3E}">
        <p14:creationId xmlns:p14="http://schemas.microsoft.com/office/powerpoint/2010/main" val="42373106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7BD4A10-2881-49E9-9AB9-6FB0DE3FB5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D50518A-477D-48D4-A825-30FFF99DAD8E}"/>
              </a:ext>
            </a:extLst>
          </p:cNvPr>
          <p:cNvSpPr txBox="1"/>
          <p:nvPr/>
        </p:nvSpPr>
        <p:spPr>
          <a:xfrm>
            <a:off x="11040894" y="167318"/>
            <a:ext cx="984114" cy="4510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kumimoji="1" lang="en-US" alt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Work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F6DF2A1-8B1A-4B46-A72D-7A301280070A}"/>
              </a:ext>
            </a:extLst>
          </p:cNvPr>
          <p:cNvSpPr txBox="1"/>
          <p:nvPr/>
        </p:nvSpPr>
        <p:spPr>
          <a:xfrm>
            <a:off x="715816" y="1308543"/>
            <a:ext cx="10888049" cy="451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ログイン後の画面のヘッダにユーザ名を表示します。</a:t>
            </a:r>
            <a:endParaRPr kumimoji="1" lang="en-US" altLang="ja-JP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4C4F1F-4953-4143-BEC6-6A48F66EEB64}"/>
              </a:ext>
            </a:extLst>
          </p:cNvPr>
          <p:cNvSpPr txBox="1"/>
          <p:nvPr/>
        </p:nvSpPr>
        <p:spPr>
          <a:xfrm>
            <a:off x="457198" y="334107"/>
            <a:ext cx="9067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REST API</a:t>
            </a:r>
            <a:r>
              <a:rPr kumimoji="1"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を呼び出しログイン状態に応じた表示切替をする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4E1223-9E5F-483C-ADA2-FA1E2B7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C381-2822-4F05-8A88-66F73725CF2D}" type="slidenum">
              <a:rPr kumimoji="1" lang="ja-JP" altLang="en-US" smtClean="0"/>
              <a:t>99</a:t>
            </a:fld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A10FD760-1C5F-490D-B166-5EBE9598E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267" y="1824836"/>
            <a:ext cx="1822315" cy="390689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35EF6E6-9995-400E-ADE9-F018C19B2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0250" y="1824836"/>
            <a:ext cx="1822315" cy="3906898"/>
          </a:xfrm>
          <a:prstGeom prst="rect">
            <a:avLst/>
          </a:prstGeom>
        </p:spPr>
      </p:pic>
      <p:sp>
        <p:nvSpPr>
          <p:cNvPr id="12" name="矢印: 右 11">
            <a:extLst>
              <a:ext uri="{FF2B5EF4-FFF2-40B4-BE49-F238E27FC236}">
                <a16:creationId xmlns:a16="http://schemas.microsoft.com/office/drawing/2014/main" id="{D5395E51-A647-415A-B595-495CD11C2C83}"/>
              </a:ext>
            </a:extLst>
          </p:cNvPr>
          <p:cNvSpPr/>
          <p:nvPr/>
        </p:nvSpPr>
        <p:spPr>
          <a:xfrm rot="8002234">
            <a:off x="7956406" y="3542067"/>
            <a:ext cx="479546" cy="3908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8B523239-5AC0-42E8-B0EB-683398FA031E}"/>
              </a:ext>
            </a:extLst>
          </p:cNvPr>
          <p:cNvSpPr/>
          <p:nvPr/>
        </p:nvSpPr>
        <p:spPr>
          <a:xfrm rot="8002234">
            <a:off x="11202792" y="1928320"/>
            <a:ext cx="479546" cy="3908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9B08732-B4F1-4D50-A163-3759A69DEFC1}"/>
              </a:ext>
            </a:extLst>
          </p:cNvPr>
          <p:cNvSpPr txBox="1"/>
          <p:nvPr/>
        </p:nvSpPr>
        <p:spPr>
          <a:xfrm>
            <a:off x="847517" y="2278389"/>
            <a:ext cx="5724733" cy="29546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bIns="0" rtlCol="0">
            <a:spAutoFit/>
          </a:bodyPr>
          <a:lstStyle/>
          <a:p>
            <a:r>
              <a:rPr lang="ja-JP" altLang="en-US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ja-JP" sz="900" b="0" dirty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 MyricaM M"/>
              </a:rPr>
              <a:t>import {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 MyricaM M"/>
              </a:rPr>
              <a:t>ScrollView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 MyricaM M"/>
              </a:rPr>
              <a:t> } from 'react-native-gesture-handler';</a:t>
            </a:r>
          </a:p>
          <a:p>
            <a:r>
              <a:rPr lang="en-US" altLang="ja-JP" sz="900" b="0" dirty="0">
                <a:solidFill>
                  <a:srgbClr val="4B69C6"/>
                </a:solidFill>
                <a:effectLst/>
                <a:latin typeface=" MyricaM M"/>
              </a:rPr>
              <a:t>import</a:t>
            </a:r>
            <a:r>
              <a:rPr lang="en-US" altLang="ja-JP" sz="900" b="0" dirty="0">
                <a:solidFill>
                  <a:srgbClr val="333333"/>
                </a:solidFill>
                <a:effectLst/>
                <a:latin typeface=" MyricaM M"/>
              </a:rPr>
              <a:t> </a:t>
            </a:r>
            <a:r>
              <a:rPr lang="en-US" altLang="ja-JP" sz="900" b="0" dirty="0">
                <a:solidFill>
                  <a:srgbClr val="777777"/>
                </a:solidFill>
                <a:effectLst/>
                <a:latin typeface=" MyricaM M"/>
              </a:rPr>
              <a:t>{</a:t>
            </a:r>
            <a:r>
              <a:rPr lang="en-US" altLang="ja-JP" sz="900" b="0" dirty="0">
                <a:solidFill>
                  <a:srgbClr val="333333"/>
                </a:solidFill>
                <a:effectLst/>
                <a:latin typeface=" MyricaM M"/>
              </a:rPr>
              <a:t> </a:t>
            </a:r>
            <a:r>
              <a:rPr lang="en-US" altLang="ja-JP" sz="900" b="0" dirty="0" err="1">
                <a:solidFill>
                  <a:srgbClr val="7A3E9D"/>
                </a:solidFill>
                <a:effectLst/>
                <a:latin typeface=" MyricaM M"/>
              </a:rPr>
              <a:t>useUserContext</a:t>
            </a:r>
            <a:r>
              <a:rPr lang="en-US" altLang="ja-JP" sz="900" b="0" dirty="0">
                <a:solidFill>
                  <a:srgbClr val="333333"/>
                </a:solidFill>
                <a:effectLst/>
                <a:latin typeface=" MyricaM M"/>
              </a:rPr>
              <a:t> </a:t>
            </a:r>
            <a:r>
              <a:rPr lang="en-US" altLang="ja-JP" sz="900" b="0" dirty="0">
                <a:solidFill>
                  <a:srgbClr val="777777"/>
                </a:solidFill>
                <a:effectLst/>
                <a:latin typeface=" MyricaM M"/>
              </a:rPr>
              <a:t>}</a:t>
            </a:r>
            <a:r>
              <a:rPr lang="en-US" altLang="ja-JP" sz="900" b="0" dirty="0">
                <a:solidFill>
                  <a:srgbClr val="333333"/>
                </a:solidFill>
                <a:effectLst/>
                <a:latin typeface=" MyricaM M"/>
              </a:rPr>
              <a:t> </a:t>
            </a:r>
            <a:r>
              <a:rPr lang="en-US" altLang="ja-JP" sz="900" b="0" dirty="0">
                <a:solidFill>
                  <a:srgbClr val="4B69C6"/>
                </a:solidFill>
                <a:effectLst/>
                <a:latin typeface=" MyricaM M"/>
              </a:rPr>
              <a:t>from</a:t>
            </a:r>
            <a:r>
              <a:rPr lang="en-US" altLang="ja-JP" sz="900" b="0" dirty="0">
                <a:solidFill>
                  <a:srgbClr val="333333"/>
                </a:solidFill>
                <a:effectLst/>
                <a:latin typeface=" MyricaM M"/>
              </a:rPr>
              <a:t> </a:t>
            </a:r>
            <a:r>
              <a:rPr lang="en-US" altLang="ja-JP" sz="900" b="0" dirty="0">
                <a:solidFill>
                  <a:srgbClr val="777777"/>
                </a:solidFill>
                <a:effectLst/>
                <a:latin typeface=" MyricaM M"/>
              </a:rPr>
              <a:t>'</a:t>
            </a:r>
            <a:r>
              <a:rPr lang="en-US" altLang="ja-JP" sz="900" b="0" dirty="0">
                <a:solidFill>
                  <a:srgbClr val="448C27"/>
                </a:solidFill>
                <a:effectLst/>
                <a:latin typeface=" MyricaM M"/>
              </a:rPr>
              <a:t>../../contexts/</a:t>
            </a:r>
            <a:r>
              <a:rPr lang="en-US" altLang="ja-JP" sz="900" b="0" dirty="0" err="1">
                <a:solidFill>
                  <a:srgbClr val="448C27"/>
                </a:solidFill>
                <a:effectLst/>
                <a:latin typeface=" MyricaM M"/>
              </a:rPr>
              <a:t>UserContext</a:t>
            </a:r>
            <a:r>
              <a:rPr lang="en-US" altLang="ja-JP" sz="900" b="0" dirty="0">
                <a:solidFill>
                  <a:srgbClr val="777777"/>
                </a:solidFill>
                <a:effectLst/>
                <a:latin typeface=" MyricaM M"/>
              </a:rPr>
              <a:t>';</a:t>
            </a:r>
            <a:endParaRPr lang="en-US" altLang="ja-JP" sz="900" b="0" dirty="0">
              <a:solidFill>
                <a:srgbClr val="333333"/>
              </a:solidFill>
              <a:effectLst/>
              <a:latin typeface=" MyricaM M"/>
            </a:endParaRPr>
          </a:p>
          <a:p>
            <a:r>
              <a:rPr lang="ja-JP" altLang="en-US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ja-JP" sz="900" b="0" dirty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const Page: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React.FC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PropsWithChildren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&lt;object&gt;&gt; = ({ children }) =&gt; {</a:t>
            </a:r>
          </a:p>
          <a:p>
            <a:b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ja-JP" sz="900" b="0" dirty="0">
                <a:solidFill>
                  <a:srgbClr val="B052A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userContext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rgbClr val="C94824"/>
                </a:solidFill>
                <a:effectLst/>
                <a:latin typeface="Consolas" panose="020B0609020204030204" pitchFamily="49" charset="0"/>
              </a:rPr>
              <a:t>useUserContext</a:t>
            </a:r>
            <a:r>
              <a:rPr lang="en-US" altLang="ja-JP" sz="900" b="0" dirty="0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return (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&lt;&gt;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&lt;Header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leftComponent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={{ text: 'PUT', style: { color: '#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fontWeight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: '700' } }}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rightComponent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={{ text: </a:t>
            </a:r>
            <a:r>
              <a:rPr lang="en-US" altLang="ja-JP" sz="900" b="0" dirty="0" err="1">
                <a:solidFill>
                  <a:srgbClr val="A56416"/>
                </a:solidFill>
                <a:effectLst/>
                <a:latin typeface="Consolas" panose="020B0609020204030204" pitchFamily="49" charset="0"/>
              </a:rPr>
              <a:t>userContext</a:t>
            </a:r>
            <a:r>
              <a:rPr lang="en-US" altLang="ja-JP" sz="900" b="0" dirty="0" err="1">
                <a:solidFill>
                  <a:srgbClr val="1A1A1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900" b="0" dirty="0" err="1">
                <a:solidFill>
                  <a:srgbClr val="3778B7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, style: { color: '#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 } }}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/&gt;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  &lt;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ScrollView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contentContainerStyle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styles.page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}&gt;{children}&lt;/</a:t>
            </a:r>
            <a:r>
              <a:rPr lang="en-US" altLang="ja-JP" sz="900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ScrollView</a:t>
            </a:r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  &lt;/&gt;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altLang="ja-JP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en-US" altLang="ja-JP" sz="9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r>
              <a:rPr lang="ja-JP" altLang="en-US" sz="900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：</a:t>
            </a:r>
            <a:endParaRPr lang="en-US" altLang="ja-JP" sz="900" b="0" dirty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A802999-A9F0-405C-B6E0-EAB3AC3E57D4}"/>
              </a:ext>
            </a:extLst>
          </p:cNvPr>
          <p:cNvSpPr txBox="1"/>
          <p:nvPr/>
        </p:nvSpPr>
        <p:spPr>
          <a:xfrm>
            <a:off x="5238750" y="2124500"/>
            <a:ext cx="1428750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en-US" altLang="ja-JP" sz="2000" dirty="0" err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MainPage</a:t>
            </a:r>
            <a:endParaRPr kumimoji="1" lang="en-US" altLang="ja-JP" sz="20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8155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13448</Words>
  <Application>Microsoft Office PowerPoint</Application>
  <PresentationFormat>ワイド画面</PresentationFormat>
  <Paragraphs>1946</Paragraphs>
  <Slides>113</Slides>
  <Notes>63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113</vt:i4>
      </vt:variant>
    </vt:vector>
  </HeadingPairs>
  <TitlesOfParts>
    <vt:vector size="121" baseType="lpstr">
      <vt:lpstr> MyricaM M</vt:lpstr>
      <vt:lpstr>Meiryo UI</vt:lpstr>
      <vt:lpstr>游ゴシック</vt:lpstr>
      <vt:lpstr>Arial</vt:lpstr>
      <vt:lpstr>Calibri</vt:lpstr>
      <vt:lpstr>Calibri Light</vt:lpstr>
      <vt:lpstr>Consolas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2020-11-24T06:46:17Z</dcterms:created>
  <dcterms:modified xsi:type="dcterms:W3CDTF">2020-12-08T09:32:24Z</dcterms:modified>
</cp:coreProperties>
</file>